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55" autoAdjust="0"/>
  </p:normalViewPr>
  <p:slideViewPr>
    <p:cSldViewPr>
      <p:cViewPr varScale="1">
        <p:scale>
          <a:sx n="123" d="100"/>
          <a:sy n="123" d="100"/>
        </p:scale>
        <p:origin x="-10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FC126D-C1EC-4026-ADEE-2B9EFA8F51AD}" type="datetimeFigureOut">
              <a:rPr lang="en-US" smtClean="0"/>
              <a:pPr/>
              <a:t>2010-05-18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49D594-18BF-483B-85EC-FDEA14DF9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CET </a:t>
            </a:r>
            <a:r>
              <a:rPr lang="en-US" dirty="0" err="1" smtClean="0"/>
              <a:t>Hotfix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training session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publish the </a:t>
            </a:r>
            <a:r>
              <a:rPr lang="en-US" dirty="0" err="1" smtClean="0"/>
              <a:t>hotfix</a:t>
            </a:r>
            <a:r>
              <a:rPr lang="en-US" dirty="0" smtClean="0"/>
              <a:t> (upload to ftp)</a:t>
            </a:r>
          </a:p>
          <a:p>
            <a:r>
              <a:rPr lang="en-US" dirty="0" smtClean="0"/>
              <a:t>CET at end user will download it with BITS</a:t>
            </a:r>
          </a:p>
          <a:p>
            <a:r>
              <a:rPr lang="en-US" dirty="0" smtClean="0"/>
              <a:t>CET checks package and versions</a:t>
            </a:r>
          </a:p>
          <a:p>
            <a:r>
              <a:rPr lang="en-US" dirty="0" smtClean="0"/>
              <a:t>If it’s applicable:</a:t>
            </a:r>
          </a:p>
          <a:p>
            <a:pPr lvl="1"/>
            <a:r>
              <a:rPr lang="en-US" dirty="0" smtClean="0"/>
              <a:t>Wait until idle</a:t>
            </a:r>
          </a:p>
          <a:p>
            <a:pPr lvl="1"/>
            <a:r>
              <a:rPr lang="en-US" dirty="0" smtClean="0"/>
              <a:t>Then install silently</a:t>
            </a:r>
          </a:p>
          <a:p>
            <a:endParaRPr lang="en-US" dirty="0" smtClean="0"/>
          </a:p>
          <a:p>
            <a:r>
              <a:rPr lang="en-US" dirty="0" smtClean="0"/>
              <a:t>Normally, users wont notice the </a:t>
            </a:r>
            <a:r>
              <a:rPr lang="en-US" dirty="0" err="1" smtClean="0"/>
              <a:t>hotfixes</a:t>
            </a:r>
            <a:r>
              <a:rPr lang="en-US" dirty="0" smtClean="0"/>
              <a:t> at all</a:t>
            </a:r>
          </a:p>
          <a:p>
            <a:pPr lvl="1"/>
            <a:r>
              <a:rPr lang="en-US" dirty="0" smtClean="0"/>
              <a:t>Except that the crash does </a:t>
            </a:r>
            <a:r>
              <a:rPr lang="en-US" dirty="0" smtClean="0"/>
              <a:t>no </a:t>
            </a:r>
            <a:r>
              <a:rPr lang="en-US" dirty="0" smtClean="0"/>
              <a:t>longer occur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distribution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1"/>
          </a:xfrm>
        </p:spPr>
        <p:txBody>
          <a:bodyPr/>
          <a:lstStyle/>
          <a:p>
            <a:r>
              <a:rPr lang="en-US" dirty="0" smtClean="0"/>
              <a:t>System is prepared for “visible” </a:t>
            </a:r>
            <a:r>
              <a:rPr lang="en-US" dirty="0" err="1" smtClean="0"/>
              <a:t>hotfixes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Brief info about </a:t>
            </a:r>
            <a:r>
              <a:rPr lang="en-US" dirty="0" err="1" smtClean="0"/>
              <a:t>hotfixes</a:t>
            </a:r>
            <a:r>
              <a:rPr lang="en-US" dirty="0" smtClean="0"/>
              <a:t> can be seen here: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</a:t>
            </a:r>
            <a:r>
              <a:rPr lang="en-US" dirty="0" err="1" smtClean="0"/>
              <a:t>vs</a:t>
            </a:r>
            <a:r>
              <a:rPr lang="en-US" dirty="0" smtClean="0"/>
              <a:t> visible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667000"/>
            <a:ext cx="30194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4724400"/>
            <a:ext cx="82296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noProof="0" dirty="0" smtClean="0"/>
              <a:t>And also in the Extension Details Viewer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85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use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8B0000"/>
                </a:solidFill>
                <a:latin typeface="Verdana"/>
              </a:rPr>
              <a:t>cm: </a:t>
            </a:r>
            <a:r>
              <a:rPr lang="en-US" sz="1200" b="1" dirty="0" err="1" smtClean="0">
                <a:solidFill>
                  <a:srgbClr val="8B0000"/>
                </a:solidFill>
                <a:latin typeface="Verdana"/>
              </a:rPr>
              <a:t>io</a:t>
            </a:r>
            <a:r>
              <a:rPr lang="en-US" sz="1200" b="1" dirty="0" smtClean="0">
                <a:solidFill>
                  <a:srgbClr val="8B0000"/>
                </a:solidFill>
                <a:latin typeface="Verdana"/>
              </a:rPr>
              <a:t>, runtime, extension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>
              <a:buNone/>
            </a:pP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8B0000"/>
                </a:solidFill>
                <a:latin typeface="Verdana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patchnumber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1;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symbol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#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0000CD"/>
                </a:solidFill>
                <a:latin typeface="Verdana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!= #: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package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load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8B0000"/>
                </a:solidFill>
                <a:latin typeface="Verdana"/>
              </a:rPr>
              <a:t>HotfixInfo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info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patchnumber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info.extensionVersion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version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(2, 4, 0);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info.defs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&lt;&lt;?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function(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coreIdleStep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8B"/>
                </a:solidFill>
                <a:latin typeface="Verdana"/>
              </a:rPr>
              <a:t>buildHotfix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(info, 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"CET Core 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Hotfix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6172200" cy="9694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182880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cm&gt; Build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hotfix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number 1 for CET Core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Hotfix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...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make "c:\cmWriteExt\_cmLibTmp\cm.core.1.18.00-01.cmpatch"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Created [CET Core Hotfix;2.04.00;cm.core;001.cmfix] - 15.4 KB</a:t>
            </a:r>
          </a:p>
          <a:p>
            <a:endParaRPr lang="en-US" sz="1200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/**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 * Price display button.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 */</a:t>
            </a:r>
            <a:endParaRPr lang="en-US" sz="1200" i="1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8B"/>
                </a:solidFill>
                <a:latin typeface="Verdana"/>
              </a:rPr>
              <a:t>private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0000CD"/>
                </a:solidFill>
                <a:latin typeface="Verdana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err="1" smtClean="0">
                <a:solidFill>
                  <a:srgbClr val="8B0000"/>
                </a:solidFill>
                <a:latin typeface="Verdana"/>
              </a:rPr>
              <a:t>PriceDisplayButton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00008B"/>
                </a:solidFill>
                <a:latin typeface="Verdana"/>
              </a:rPr>
              <a:t>extends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8B0000"/>
                </a:solidFill>
                <a:latin typeface="Verdana"/>
              </a:rPr>
              <a:t>Button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…</a:t>
            </a: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/**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     * Mouse entered button. If dragging then draw the button again inverted.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400"/>
                </a:solidFill>
                <a:latin typeface="Verdana"/>
              </a:rPr>
              <a:t>     */</a:t>
            </a:r>
            <a:endParaRPr lang="en-US" sz="1200" i="1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00008B"/>
                </a:solidFill>
                <a:latin typeface="Verdana"/>
              </a:rPr>
              <a:t>enter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b="1" dirty="0" err="1" smtClean="0">
                <a:solidFill>
                  <a:srgbClr val="8B0000"/>
                </a:solidFill>
                <a:latin typeface="Verdana"/>
              </a:rPr>
              <a:t>pointI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 p)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0000CD"/>
                </a:solidFill>
                <a:latin typeface="Verdana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helpIcon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0000CD"/>
                </a:solidFill>
                <a:latin typeface="Verdana"/>
              </a:rPr>
              <a:t>and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helpIcon.visible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…</a:t>
            </a: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Patching methods …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464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use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b="1" dirty="0" smtClean="0">
                <a:solidFill>
                  <a:srgbClr val="8B0000"/>
                </a:solidFill>
                <a:latin typeface="Verdana"/>
              </a:rPr>
              <a:t>cm: </a:t>
            </a:r>
            <a:r>
              <a:rPr lang="en-US" sz="1200" b="1" dirty="0" err="1" smtClean="0">
                <a:solidFill>
                  <a:srgbClr val="8B0000"/>
                </a:solidFill>
                <a:latin typeface="Verdana"/>
              </a:rPr>
              <a:t>io</a:t>
            </a:r>
            <a:r>
              <a:rPr lang="en-US" sz="1200" b="1" dirty="0" smtClean="0">
                <a:solidFill>
                  <a:srgbClr val="8B0000"/>
                </a:solidFill>
                <a:latin typeface="Verdana"/>
              </a:rPr>
              <a:t>, runtime, extension</a:t>
            </a:r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>
              <a:buNone/>
            </a:pP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8B0000"/>
                </a:solidFill>
                <a:latin typeface="Verdana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patchnumber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2;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symbol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#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cm.application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0000CD"/>
                </a:solidFill>
                <a:latin typeface="Verdana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!= #: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package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load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8B0000"/>
                </a:solidFill>
                <a:latin typeface="Verdana"/>
              </a:rPr>
              <a:t>HotfixInfo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info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patchnumber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info.extensionVersion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= </a:t>
            </a: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version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(2, 4, 0);</a:t>
            </a:r>
          </a:p>
          <a:p>
            <a:pPr>
              <a:buNone/>
            </a:pPr>
            <a:endParaRPr lang="en-US" sz="1200" dirty="0" smtClean="0">
              <a:solidFill>
                <a:srgbClr val="000000"/>
              </a:solidFill>
              <a:latin typeface="Verdana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8B0000"/>
                </a:solidFill>
                <a:latin typeface="Verdana"/>
              </a:rPr>
              <a:t>SrcRef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200" dirty="0" err="1" smtClean="0">
                <a:solidFill>
                  <a:srgbClr val="00008B"/>
                </a:solidFill>
                <a:latin typeface="Verdana"/>
              </a:rPr>
              <a:t>src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8B"/>
                </a:solidFill>
                <a:latin typeface="Verdana"/>
              </a:rPr>
              <a:t>getCuId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buildStdPriceDisplay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), 0);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c = </a:t>
            </a:r>
            <a:r>
              <a:rPr lang="en-US" sz="1200" dirty="0" smtClean="0">
                <a:solidFill>
                  <a:srgbClr val="0000CD"/>
                </a:solidFill>
                <a:latin typeface="Verdana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pkg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PriceDisplayButton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err="1" smtClean="0">
                <a:solidFill>
                  <a:srgbClr val="000000"/>
                </a:solidFill>
                <a:latin typeface="Verdana"/>
              </a:rPr>
              <a:t>src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smtClean="0">
                <a:solidFill>
                  <a:srgbClr val="8B0000"/>
                </a:solidFill>
                <a:latin typeface="Verdana"/>
              </a:rPr>
              <a:t>Method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m = c ?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c.</a:t>
            </a:r>
            <a:r>
              <a:rPr lang="en-US" sz="1200" dirty="0" err="1" smtClean="0">
                <a:solidFill>
                  <a:srgbClr val="00008B"/>
                </a:solidFill>
                <a:latin typeface="Verdana"/>
              </a:rPr>
              <a:t>getMethod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"enter"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smtClean="0">
                <a:solidFill>
                  <a:srgbClr val="FF0000"/>
                </a:solidFill>
                <a:latin typeface="Verdana"/>
              </a:rPr>
              <a:t>true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 : </a:t>
            </a:r>
            <a:r>
              <a:rPr lang="en-US" sz="1200" i="1" dirty="0" smtClean="0">
                <a:solidFill>
                  <a:srgbClr val="FF0000"/>
                </a:solidFill>
                <a:latin typeface="Verdana"/>
              </a:rPr>
              <a:t>null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Verdana"/>
              </a:rPr>
              <a:t>info.defs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 &lt;&lt;? 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	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8B"/>
                </a:solidFill>
                <a:latin typeface="Verdana"/>
              </a:rPr>
              <a:t>    </a:t>
            </a:r>
            <a:r>
              <a:rPr lang="en-US" sz="1200" dirty="0" err="1" smtClean="0">
                <a:solidFill>
                  <a:srgbClr val="00008B"/>
                </a:solidFill>
                <a:latin typeface="Verdana"/>
              </a:rPr>
              <a:t>buildHotfix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(info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"CET Core </a:t>
            </a:r>
            <a:r>
              <a:rPr lang="en-US" sz="1200" i="1" dirty="0" err="1" smtClean="0">
                <a:solidFill>
                  <a:srgbClr val="6E4600"/>
                </a:solidFill>
                <a:latin typeface="Verdana"/>
              </a:rPr>
              <a:t>Hotfix</a:t>
            </a:r>
            <a:r>
              <a:rPr lang="en-US" sz="1200" i="1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1200" i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Patching methods …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486400" y="2819400"/>
            <a:ext cx="655320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tIns="18288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/**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* Price display button.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*/</a:t>
            </a:r>
            <a:endParaRPr kumimoji="0" lang="en-US" sz="9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private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D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class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B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PriceDisplayButton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extends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Button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</a:t>
            </a: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/**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* Mouse entered button. If dragging then draw the button again inverted.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*/</a:t>
            </a:r>
            <a:endParaRPr kumimoji="0" lang="en-US" sz="9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public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void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enter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B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pointI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p)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	   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D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if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(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helpIcon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D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and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helpIcon.visible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	   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single purpose of the </a:t>
            </a:r>
            <a:r>
              <a:rPr lang="en-US" dirty="0" err="1" smtClean="0"/>
              <a:t>hotfix</a:t>
            </a:r>
            <a:r>
              <a:rPr lang="en-US" dirty="0" smtClean="0"/>
              <a:t> system is:</a:t>
            </a:r>
          </a:p>
          <a:p>
            <a:r>
              <a:rPr lang="en-US" dirty="0" smtClean="0"/>
              <a:t>Quality!</a:t>
            </a:r>
          </a:p>
          <a:p>
            <a:endParaRPr lang="en-US" dirty="0" smtClean="0"/>
          </a:p>
          <a:p>
            <a:r>
              <a:rPr lang="en-US" dirty="0" smtClean="0"/>
              <a:t>Achieved through fast and smooth </a:t>
            </a:r>
            <a:r>
              <a:rPr lang="en-US" dirty="0" err="1" smtClean="0"/>
              <a:t>bugfixes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untested – for emergency use only</a:t>
            </a:r>
          </a:p>
          <a:p>
            <a:r>
              <a:rPr lang="en-US" dirty="0" smtClean="0"/>
              <a:t>Aimed at small fixes</a:t>
            </a:r>
          </a:p>
          <a:p>
            <a:pPr lvl="1"/>
            <a:r>
              <a:rPr lang="en-US" dirty="0" smtClean="0"/>
              <a:t>Access violations etc</a:t>
            </a:r>
          </a:p>
          <a:p>
            <a:r>
              <a:rPr lang="en-US" dirty="0" smtClean="0"/>
              <a:t>No seatbelts, no airbags …</a:t>
            </a:r>
          </a:p>
          <a:p>
            <a:pPr lvl="1"/>
            <a:r>
              <a:rPr lang="en-US" dirty="0" smtClean="0"/>
              <a:t>Not too difficult to break</a:t>
            </a:r>
          </a:p>
          <a:p>
            <a:r>
              <a:rPr lang="en-US" dirty="0" smtClean="0"/>
              <a:t>Lack of automation</a:t>
            </a:r>
          </a:p>
          <a:p>
            <a:pPr lvl="1"/>
            <a:r>
              <a:rPr lang="en-US" dirty="0" smtClean="0"/>
              <a:t>You have to manage patch numbers by yourselves</a:t>
            </a:r>
          </a:p>
          <a:p>
            <a:r>
              <a:rPr lang="en-US" dirty="0" smtClean="0"/>
              <a:t>Global distribution</a:t>
            </a:r>
          </a:p>
          <a:p>
            <a:pPr lvl="1"/>
            <a:r>
              <a:rPr lang="en-US" dirty="0" smtClean="0"/>
              <a:t>STC users will download HW </a:t>
            </a:r>
            <a:r>
              <a:rPr lang="en-US" dirty="0" err="1" smtClean="0"/>
              <a:t>hotfixes</a:t>
            </a:r>
            <a:r>
              <a:rPr lang="en-US" dirty="0" smtClean="0"/>
              <a:t> etc …</a:t>
            </a:r>
          </a:p>
          <a:p>
            <a:pPr lvl="1"/>
            <a:r>
              <a:rPr lang="en-US" dirty="0" smtClean="0"/>
              <a:t>But server redirection are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always be bugs</a:t>
            </a:r>
          </a:p>
          <a:p>
            <a:r>
              <a:rPr lang="en-US" dirty="0" smtClean="0"/>
              <a:t>But many bugs are easy to fix</a:t>
            </a:r>
          </a:p>
          <a:p>
            <a:r>
              <a:rPr lang="en-US" dirty="0" smtClean="0"/>
              <a:t>Updating an extension takes a long time</a:t>
            </a:r>
          </a:p>
          <a:p>
            <a:pPr lvl="1"/>
            <a:r>
              <a:rPr lang="en-US" dirty="0" smtClean="0"/>
              <a:t>Download and install</a:t>
            </a:r>
          </a:p>
          <a:p>
            <a:pPr lvl="1"/>
            <a:r>
              <a:rPr lang="en-US" dirty="0" smtClean="0"/>
              <a:t>And the painful clean restart</a:t>
            </a:r>
          </a:p>
          <a:p>
            <a:pPr lvl="1"/>
            <a:r>
              <a:rPr lang="en-US" dirty="0" smtClean="0"/>
              <a:t>Doesn’t even matter how small the changes was 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we have a reload system?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Reload is a complex operation</a:t>
            </a:r>
          </a:p>
          <a:p>
            <a:r>
              <a:rPr lang="en-US" dirty="0" smtClean="0"/>
              <a:t>And not 100% reliable</a:t>
            </a:r>
          </a:p>
          <a:p>
            <a:pPr lvl="1"/>
            <a:r>
              <a:rPr lang="en-US" dirty="0" smtClean="0"/>
              <a:t>Developers have to do clean sometimes too 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 … not good enough for release!</a:t>
            </a:r>
          </a:p>
          <a:p>
            <a:r>
              <a:rPr lang="en-US" dirty="0" smtClean="0"/>
              <a:t>Main complexity derives from:</a:t>
            </a:r>
          </a:p>
          <a:p>
            <a:pPr lvl="1"/>
            <a:r>
              <a:rPr lang="en-US" dirty="0" smtClean="0"/>
              <a:t>Interface changes (rebind callers)</a:t>
            </a:r>
          </a:p>
          <a:p>
            <a:pPr lvl="1"/>
            <a:r>
              <a:rPr lang="en-US" dirty="0" smtClean="0"/>
              <a:t>Class layout changes (patch all instances)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reloading a function body is easy!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Reload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we can do reload </a:t>
            </a:r>
            <a:r>
              <a:rPr lang="en-US" dirty="0" err="1" smtClean="0"/>
              <a:t>cmlibs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If the patch only contains code</a:t>
            </a:r>
          </a:p>
          <a:p>
            <a:pPr lvl="1"/>
            <a:r>
              <a:rPr lang="en-US" dirty="0" smtClean="0"/>
              <a:t>Code in functions</a:t>
            </a:r>
          </a:p>
          <a:p>
            <a:pPr lvl="1"/>
            <a:r>
              <a:rPr lang="en-US" dirty="0" smtClean="0"/>
              <a:t>Code in finals</a:t>
            </a:r>
          </a:p>
          <a:p>
            <a:pPr lvl="1"/>
            <a:r>
              <a:rPr lang="en-US" dirty="0" smtClean="0"/>
              <a:t>Code in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Patching system version 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patch is a </a:t>
            </a:r>
            <a:r>
              <a:rPr lang="en-US" dirty="0" err="1" smtClean="0"/>
              <a:t>cmlib</a:t>
            </a:r>
            <a:r>
              <a:rPr lang="en-US" dirty="0" smtClean="0"/>
              <a:t> containing only code</a:t>
            </a:r>
          </a:p>
          <a:p>
            <a:r>
              <a:rPr lang="en-US" dirty="0" smtClean="0"/>
              <a:t>It is a modification of a known package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cmpatch</a:t>
            </a:r>
            <a:r>
              <a:rPr lang="en-US" dirty="0" smtClean="0"/>
              <a:t> file contains:</a:t>
            </a:r>
          </a:p>
          <a:p>
            <a:pPr lvl="1"/>
            <a:r>
              <a:rPr lang="en-US" dirty="0" smtClean="0"/>
              <a:t>The name of the package it applies to</a:t>
            </a:r>
          </a:p>
          <a:p>
            <a:pPr lvl="1"/>
            <a:r>
              <a:rPr lang="en-US" dirty="0" smtClean="0"/>
              <a:t>The package version of </a:t>
            </a:r>
            <a:r>
              <a:rPr lang="en-US" dirty="0" err="1" smtClean="0"/>
              <a:t>dito</a:t>
            </a:r>
            <a:endParaRPr lang="en-US" dirty="0" smtClean="0"/>
          </a:p>
          <a:p>
            <a:pPr lvl="1"/>
            <a:r>
              <a:rPr lang="en-US" dirty="0" smtClean="0"/>
              <a:t>A patch number (1, 2, 3…)</a:t>
            </a:r>
          </a:p>
          <a:p>
            <a:pPr lvl="1"/>
            <a:r>
              <a:rPr lang="en-US" dirty="0" smtClean="0"/>
              <a:t>And the altered definitions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patch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hotfix</a:t>
            </a:r>
            <a:r>
              <a:rPr lang="en-US" dirty="0" smtClean="0"/>
              <a:t> contains a number of patches (1)</a:t>
            </a:r>
          </a:p>
          <a:p>
            <a:r>
              <a:rPr lang="en-US" dirty="0" smtClean="0"/>
              <a:t>File type “.</a:t>
            </a:r>
            <a:r>
              <a:rPr lang="en-US" dirty="0" err="1" smtClean="0"/>
              <a:t>cmfix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Bound to an extension</a:t>
            </a:r>
          </a:p>
          <a:p>
            <a:r>
              <a:rPr lang="en-US" dirty="0" smtClean="0"/>
              <a:t>And a package</a:t>
            </a:r>
          </a:p>
          <a:p>
            <a:r>
              <a:rPr lang="en-US" dirty="0" smtClean="0"/>
              <a:t>Both of a specific version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err="1" smtClean="0"/>
              <a:t>hotfix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</a:p>
          <a:p>
            <a:pPr lvl="1"/>
            <a:r>
              <a:rPr lang="en-US" dirty="0" err="1" smtClean="0"/>
              <a:t>cmlib</a:t>
            </a:r>
            <a:endParaRPr lang="en-US" dirty="0" smtClean="0"/>
          </a:p>
          <a:p>
            <a:pPr lvl="1"/>
            <a:r>
              <a:rPr lang="en-US" dirty="0" err="1" smtClean="0"/>
              <a:t>cmlib</a:t>
            </a:r>
            <a:endParaRPr lang="en-US" dirty="0" smtClean="0"/>
          </a:p>
          <a:p>
            <a:pPr lvl="1"/>
            <a:r>
              <a:rPr lang="en-US" dirty="0" err="1" smtClean="0"/>
              <a:t>cmlib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Hotfix</a:t>
            </a:r>
            <a:endParaRPr lang="en-US" dirty="0" smtClean="0"/>
          </a:p>
          <a:p>
            <a:pPr lvl="1"/>
            <a:r>
              <a:rPr lang="en-US" dirty="0" err="1" smtClean="0"/>
              <a:t>cmpatch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5486400" cy="16619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freezing" dir="t"/>
          </a:scene3d>
          <a:sp3d prstMaterial="metal">
            <a:bevelT prst="relaxedInset"/>
          </a:sp3d>
        </p:spPr>
        <p:txBody>
          <a:bodyPr wrap="square" tIns="91440" bIns="91440" rtlCol="0">
            <a:spAutoFit/>
          </a:bodyPr>
          <a:lstStyle/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/**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 Mouse entered button. If dragging then draw the button again inverted.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*/</a:t>
            </a:r>
            <a:endParaRPr lang="en-US" sz="800" i="1" baseline="0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public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8B0000"/>
                </a:solidFill>
                <a:latin typeface="Verdana"/>
              </a:rPr>
              <a:t>void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enter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8B0000"/>
                </a:solidFill>
                <a:latin typeface="Verdana"/>
              </a:rPr>
              <a:t>pointI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p) {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if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(</a:t>
            </a:r>
            <a:r>
              <a:rPr lang="en-US" sz="800" baseline="0" dirty="0" err="1" smtClean="0">
                <a:solidFill>
                  <a:srgbClr val="000000"/>
                </a:solidFill>
                <a:latin typeface="Verdana"/>
              </a:rPr>
              <a:t>helpIcon.visible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)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calculationPriceDisplayHeavyDrawingTip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mouseHover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 </a:t>
            </a:r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else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super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}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135868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Crash report!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5486400" cy="16619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freezing" dir="t"/>
          </a:scene3d>
          <a:sp3d prstMaterial="metal">
            <a:bevelT prst="relaxedInset"/>
          </a:sp3d>
        </p:spPr>
        <p:txBody>
          <a:bodyPr wrap="square" tIns="91440" bIns="91440" rtlCol="0">
            <a:spAutoFit/>
          </a:bodyPr>
          <a:lstStyle/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/**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 Mouse entered button. If dragging then draw the button again inverted.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*/</a:t>
            </a:r>
            <a:endParaRPr lang="en-US" sz="800" i="1" baseline="0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public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8B0000"/>
                </a:solidFill>
                <a:latin typeface="Verdana"/>
              </a:rPr>
              <a:t>void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enter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8B0000"/>
                </a:solidFill>
                <a:latin typeface="Verdana"/>
              </a:rPr>
              <a:t>pointI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p) {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if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(</a:t>
            </a:r>
            <a:r>
              <a:rPr lang="en-US" sz="800" baseline="0" dirty="0" err="1" smtClean="0">
                <a:solidFill>
                  <a:srgbClr val="000000"/>
                </a:solidFill>
                <a:latin typeface="Verdana"/>
              </a:rPr>
              <a:t>helpIcon.visible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)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calculationPriceDisplayHeavyDrawingTip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mouseHover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 </a:t>
            </a:r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else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super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}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733800"/>
            <a:ext cx="5486400" cy="16619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freezing" dir="t"/>
          </a:scene3d>
          <a:sp3d prstMaterial="metal">
            <a:bevelT prst="relaxedInset"/>
          </a:sp3d>
        </p:spPr>
        <p:txBody>
          <a:bodyPr wrap="square" tIns="91440" bIns="91440" rtlCol="0">
            <a:spAutoFit/>
          </a:bodyPr>
          <a:lstStyle/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/**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 Mouse entered button. If dragging then draw the button again inverted.</a:t>
            </a:r>
          </a:p>
          <a:p>
            <a:r>
              <a:rPr lang="en-US" sz="800" i="1" baseline="0" dirty="0" smtClean="0">
                <a:solidFill>
                  <a:srgbClr val="006400"/>
                </a:solidFill>
                <a:latin typeface="Verdana"/>
              </a:rPr>
              <a:t>     */</a:t>
            </a:r>
            <a:endParaRPr lang="en-US" sz="800" i="1" baseline="0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public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8B0000"/>
                </a:solidFill>
                <a:latin typeface="Verdana"/>
              </a:rPr>
              <a:t>void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smtClean="0">
                <a:solidFill>
                  <a:srgbClr val="00008B"/>
                </a:solidFill>
                <a:latin typeface="Verdana"/>
              </a:rPr>
              <a:t>enter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8B0000"/>
                </a:solidFill>
                <a:latin typeface="Verdana"/>
              </a:rPr>
              <a:t>pointI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p) {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if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(</a:t>
            </a:r>
            <a:r>
              <a:rPr lang="en-US" sz="800" b="1" baseline="0" dirty="0" err="1" smtClean="0">
                <a:solidFill>
                  <a:srgbClr val="000000"/>
                </a:solidFill>
                <a:latin typeface="Verdana"/>
              </a:rPr>
              <a:t>helpIcon</a:t>
            </a:r>
            <a:r>
              <a:rPr lang="en-US" sz="800" b="1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="1" baseline="0" dirty="0" smtClean="0">
                <a:solidFill>
                  <a:srgbClr val="0000CD"/>
                </a:solidFill>
                <a:latin typeface="Verdana"/>
              </a:rPr>
              <a:t>and</a:t>
            </a:r>
            <a:r>
              <a:rPr lang="en-US" sz="800" b="1" baseline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800" baseline="0" dirty="0" err="1" smtClean="0">
                <a:solidFill>
                  <a:srgbClr val="000000"/>
                </a:solidFill>
                <a:latin typeface="Verdana"/>
              </a:rPr>
              <a:t>helpIcon.visible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)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calculationPriceDisplayHeavyDrawingTip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mouseHover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 </a:t>
            </a:r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else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{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     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setToolTipText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baseline="0" dirty="0" err="1" smtClean="0">
                <a:solidFill>
                  <a:srgbClr val="00008B"/>
                </a:solidFill>
                <a:latin typeface="Verdana"/>
              </a:rPr>
              <a:t>getRs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calculationPriceDisplayTip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err="1" smtClean="0">
                <a:solidFill>
                  <a:srgbClr val="6E4600"/>
                </a:solidFill>
                <a:latin typeface="Verdana"/>
              </a:rPr>
              <a:t>cm.core</a:t>
            </a:r>
            <a:r>
              <a:rPr lang="en-US" sz="800" i="1" baseline="0" dirty="0" smtClean="0">
                <a:solidFill>
                  <a:srgbClr val="6E4600"/>
                </a:solidFill>
                <a:latin typeface="Verdana"/>
              </a:rPr>
              <a:t>"</a:t>
            </a:r>
            <a:r>
              <a:rPr lang="en-US" sz="800" i="1" baseline="0" dirty="0" smtClean="0">
                <a:solidFill>
                  <a:srgbClr val="000000"/>
                </a:solidFill>
                <a:latin typeface="Verdana"/>
              </a:rPr>
              <a:t>));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    }</a:t>
            </a:r>
          </a:p>
          <a:p>
            <a:r>
              <a:rPr lang="en-US" sz="800" baseline="0" dirty="0" smtClean="0">
                <a:solidFill>
                  <a:srgbClr val="0000CD"/>
                </a:solidFill>
                <a:latin typeface="Verdana"/>
              </a:rPr>
              <a:t>        super</a:t>
            </a:r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(p);</a:t>
            </a:r>
          </a:p>
          <a:p>
            <a:r>
              <a:rPr lang="en-US" sz="800" baseline="0" dirty="0" smtClean="0">
                <a:solidFill>
                  <a:srgbClr val="000000"/>
                </a:solidFill>
                <a:latin typeface="Verdana"/>
              </a:rPr>
              <a:t>    }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135868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Crash report … fix: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5562600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Publish </a:t>
            </a:r>
            <a:r>
              <a:rPr lang="en-US" dirty="0" err="1" smtClean="0"/>
              <a:t>hotfix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3360</TotalTime>
  <Words>757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CET Hotfix System</vt:lpstr>
      <vt:lpstr>Background</vt:lpstr>
      <vt:lpstr>Reload</vt:lpstr>
      <vt:lpstr>Patching system version 1</vt:lpstr>
      <vt:lpstr>Definition of patch</vt:lpstr>
      <vt:lpstr>Definition of hotfix</vt:lpstr>
      <vt:lpstr>Comparison</vt:lpstr>
      <vt:lpstr>Example</vt:lpstr>
      <vt:lpstr>Example</vt:lpstr>
      <vt:lpstr>Silent distribution</vt:lpstr>
      <vt:lpstr>Silent vs visible</vt:lpstr>
      <vt:lpstr>Example</vt:lpstr>
      <vt:lpstr>Patching methods …</vt:lpstr>
      <vt:lpstr>Patching methods …</vt:lpstr>
      <vt:lpstr>Purpose</vt:lpstr>
      <vt:lpstr>Risks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 Hotfix System</dc:title>
  <dc:creator>staffan</dc:creator>
  <cp:lastModifiedBy>staffan</cp:lastModifiedBy>
  <cp:revision>305</cp:revision>
  <dcterms:created xsi:type="dcterms:W3CDTF">2010-05-13T15:21:28Z</dcterms:created>
  <dcterms:modified xsi:type="dcterms:W3CDTF">2010-05-19T17:21:01Z</dcterms:modified>
</cp:coreProperties>
</file>