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71" r:id="rId14"/>
    <p:sldId id="272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55" autoAdjust="0"/>
  </p:normalViewPr>
  <p:slideViewPr>
    <p:cSldViewPr>
      <p:cViewPr varScale="1">
        <p:scale>
          <a:sx n="123" d="100"/>
          <a:sy n="123" d="100"/>
        </p:scale>
        <p:origin x="-102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FC126D-C1EC-4026-ADEE-2B9EFA8F51AD}" type="datetimeFigureOut">
              <a:rPr lang="en-US" smtClean="0"/>
              <a:pPr/>
              <a:t>2010-05-18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49D594-18BF-483B-85EC-FDEA14DF9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FC126D-C1EC-4026-ADEE-2B9EFA8F51AD}" type="datetimeFigureOut">
              <a:rPr lang="en-US" smtClean="0"/>
              <a:pPr/>
              <a:t>2010-05-18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D594-18BF-483B-85EC-FDEA14DF9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FC126D-C1EC-4026-ADEE-2B9EFA8F51AD}" type="datetimeFigureOut">
              <a:rPr lang="en-US" smtClean="0"/>
              <a:pPr/>
              <a:t>2010-05-18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D594-18BF-483B-85EC-FDEA14DF9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FC126D-C1EC-4026-ADEE-2B9EFA8F51AD}" type="datetimeFigureOut">
              <a:rPr lang="en-US" smtClean="0"/>
              <a:pPr/>
              <a:t>2010-05-18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D594-18BF-483B-85EC-FDEA14DF94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FC126D-C1EC-4026-ADEE-2B9EFA8F51AD}" type="datetimeFigureOut">
              <a:rPr lang="en-US" smtClean="0"/>
              <a:pPr/>
              <a:t>2010-05-18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D594-18BF-483B-85EC-FDEA14DF94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FC126D-C1EC-4026-ADEE-2B9EFA8F51AD}" type="datetimeFigureOut">
              <a:rPr lang="en-US" smtClean="0"/>
              <a:pPr/>
              <a:t>2010-05-18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D594-18BF-483B-85EC-FDEA14DF94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FC126D-C1EC-4026-ADEE-2B9EFA8F51AD}" type="datetimeFigureOut">
              <a:rPr lang="en-US" smtClean="0"/>
              <a:pPr/>
              <a:t>2010-05-18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D594-18BF-483B-85EC-FDEA14DF9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FC126D-C1EC-4026-ADEE-2B9EFA8F51AD}" type="datetimeFigureOut">
              <a:rPr lang="en-US" smtClean="0"/>
              <a:pPr/>
              <a:t>2010-05-18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D594-18BF-483B-85EC-FDEA14DF94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FC126D-C1EC-4026-ADEE-2B9EFA8F51AD}" type="datetimeFigureOut">
              <a:rPr lang="en-US" smtClean="0"/>
              <a:pPr/>
              <a:t>2010-05-18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D594-18BF-483B-85EC-FDEA14DF9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1FC126D-C1EC-4026-ADEE-2B9EFA8F51AD}" type="datetimeFigureOut">
              <a:rPr lang="en-US" smtClean="0"/>
              <a:pPr/>
              <a:t>2010-05-18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9D594-18BF-483B-85EC-FDEA14DF9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FC126D-C1EC-4026-ADEE-2B9EFA8F51AD}" type="datetimeFigureOut">
              <a:rPr lang="en-US" smtClean="0"/>
              <a:pPr/>
              <a:t>2010-05-18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49D594-18BF-483B-85EC-FDEA14DF94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1FC126D-C1EC-4026-ADEE-2B9EFA8F51AD}" type="datetimeFigureOut">
              <a:rPr lang="en-US" smtClean="0"/>
              <a:pPr/>
              <a:t>2010-05-18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F49D594-18BF-483B-85EC-FDEA14DF9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CET </a:t>
            </a:r>
            <a:r>
              <a:rPr lang="en-US" dirty="0" err="1" smtClean="0"/>
              <a:t>Hotfix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Quick training session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publish the </a:t>
            </a:r>
            <a:r>
              <a:rPr lang="en-US" dirty="0" err="1" smtClean="0"/>
              <a:t>hotfix</a:t>
            </a:r>
            <a:r>
              <a:rPr lang="en-US" dirty="0" smtClean="0"/>
              <a:t> (upload to ftp)</a:t>
            </a:r>
          </a:p>
          <a:p>
            <a:r>
              <a:rPr lang="en-US" dirty="0" smtClean="0"/>
              <a:t>CET at end user will download it with BITS</a:t>
            </a:r>
          </a:p>
          <a:p>
            <a:r>
              <a:rPr lang="en-US" dirty="0" smtClean="0"/>
              <a:t>CET checks package and versions</a:t>
            </a:r>
          </a:p>
          <a:p>
            <a:r>
              <a:rPr lang="en-US" dirty="0" smtClean="0"/>
              <a:t>If it’s applicable:</a:t>
            </a:r>
          </a:p>
          <a:p>
            <a:pPr lvl="1"/>
            <a:r>
              <a:rPr lang="en-US" dirty="0" smtClean="0"/>
              <a:t>Wait until idle</a:t>
            </a:r>
          </a:p>
          <a:p>
            <a:pPr lvl="1"/>
            <a:r>
              <a:rPr lang="en-US" dirty="0" smtClean="0"/>
              <a:t>Then install silently</a:t>
            </a:r>
          </a:p>
          <a:p>
            <a:endParaRPr lang="en-US" dirty="0" smtClean="0"/>
          </a:p>
          <a:p>
            <a:r>
              <a:rPr lang="en-US" dirty="0" smtClean="0"/>
              <a:t>Normally, users wont notice the </a:t>
            </a:r>
            <a:r>
              <a:rPr lang="en-US" dirty="0" err="1" smtClean="0"/>
              <a:t>hotfixes</a:t>
            </a:r>
            <a:r>
              <a:rPr lang="en-US" dirty="0" smtClean="0"/>
              <a:t> at all</a:t>
            </a:r>
          </a:p>
          <a:p>
            <a:pPr lvl="1"/>
            <a:r>
              <a:rPr lang="en-US" dirty="0" smtClean="0"/>
              <a:t>Except that the crash does </a:t>
            </a:r>
            <a:r>
              <a:rPr lang="en-US" dirty="0" smtClean="0"/>
              <a:t>no </a:t>
            </a:r>
            <a:r>
              <a:rPr lang="en-US" dirty="0" smtClean="0"/>
              <a:t>longer occur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Silent distribution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33271"/>
          </a:xfrm>
        </p:spPr>
        <p:txBody>
          <a:bodyPr/>
          <a:lstStyle/>
          <a:p>
            <a:r>
              <a:rPr lang="en-US" dirty="0" smtClean="0"/>
              <a:t>System is prepared for “visible” </a:t>
            </a:r>
            <a:r>
              <a:rPr lang="en-US" dirty="0" err="1" smtClean="0"/>
              <a:t>hotfixes</a:t>
            </a:r>
            <a:r>
              <a:rPr lang="en-US" dirty="0" smtClean="0"/>
              <a:t> …</a:t>
            </a:r>
          </a:p>
          <a:p>
            <a:r>
              <a:rPr lang="en-US" dirty="0" smtClean="0"/>
              <a:t>Brief info about </a:t>
            </a:r>
            <a:r>
              <a:rPr lang="en-US" dirty="0" err="1" smtClean="0"/>
              <a:t>hotfixes</a:t>
            </a:r>
            <a:r>
              <a:rPr lang="en-US" dirty="0" smtClean="0"/>
              <a:t> can be seen here: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Silent </a:t>
            </a:r>
            <a:r>
              <a:rPr lang="en-US" dirty="0" err="1" smtClean="0"/>
              <a:t>vs</a:t>
            </a:r>
            <a:r>
              <a:rPr lang="en-US" dirty="0" smtClean="0"/>
              <a:t> visible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667000"/>
            <a:ext cx="301942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4724400"/>
            <a:ext cx="8229600" cy="103327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700" noProof="0" dirty="0" smtClean="0"/>
              <a:t>And also in the Extension Details Viewer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7858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smtClean="0">
                <a:solidFill>
                  <a:srgbClr val="00008B"/>
                </a:solidFill>
                <a:latin typeface="Verdana"/>
              </a:rPr>
              <a:t>use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b="1" dirty="0" smtClean="0">
                <a:solidFill>
                  <a:srgbClr val="8B0000"/>
                </a:solidFill>
                <a:latin typeface="Verdana"/>
              </a:rPr>
              <a:t>cm: </a:t>
            </a:r>
            <a:r>
              <a:rPr lang="en-US" sz="1200" b="1" dirty="0" err="1" smtClean="0">
                <a:solidFill>
                  <a:srgbClr val="8B0000"/>
                </a:solidFill>
                <a:latin typeface="Verdana"/>
              </a:rPr>
              <a:t>io</a:t>
            </a:r>
            <a:r>
              <a:rPr lang="en-US" sz="1200" b="1" dirty="0" smtClean="0">
                <a:solidFill>
                  <a:srgbClr val="8B0000"/>
                </a:solidFill>
                <a:latin typeface="Verdana"/>
              </a:rPr>
              <a:t>, runtime, extension</a:t>
            </a:r>
            <a:r>
              <a:rPr lang="en-US" sz="1200" b="1" dirty="0" smtClean="0">
                <a:solidFill>
                  <a:srgbClr val="000000"/>
                </a:solidFill>
                <a:latin typeface="Verdana"/>
              </a:rPr>
              <a:t>;</a:t>
            </a:r>
          </a:p>
          <a:p>
            <a:pPr>
              <a:buNone/>
            </a:pPr>
            <a:endParaRPr lang="en-US" sz="1200" dirty="0" smtClean="0">
              <a:solidFill>
                <a:srgbClr val="000000"/>
              </a:solidFill>
              <a:latin typeface="Verdana"/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err="1" smtClean="0">
                <a:solidFill>
                  <a:srgbClr val="8B0000"/>
                </a:solidFill>
                <a:latin typeface="Verdana"/>
              </a:rPr>
              <a:t>int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patchnumber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= 1;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smtClean="0">
                <a:solidFill>
                  <a:srgbClr val="8B0000"/>
                </a:solidFill>
                <a:latin typeface="Verdana"/>
              </a:rPr>
              <a:t>symbol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pkg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= #</a:t>
            </a:r>
            <a:r>
              <a:rPr lang="en-US" sz="1200" i="1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1200" i="1" dirty="0" err="1" smtClean="0">
                <a:solidFill>
                  <a:srgbClr val="6E4600"/>
                </a:solidFill>
                <a:latin typeface="Verdana"/>
              </a:rPr>
              <a:t>cm.core</a:t>
            </a:r>
            <a:r>
              <a:rPr lang="en-US" sz="1200" i="1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1200" i="1" dirty="0" smtClean="0">
                <a:solidFill>
                  <a:srgbClr val="000000"/>
                </a:solidFill>
                <a:latin typeface="Verdana"/>
              </a:rPr>
              <a:t>;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smtClean="0">
                <a:solidFill>
                  <a:srgbClr val="0000CD"/>
                </a:solidFill>
                <a:latin typeface="Verdana"/>
              </a:rPr>
              <a:t>if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(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pkg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!= #:</a:t>
            </a:r>
            <a:r>
              <a:rPr lang="en-US" sz="1200" dirty="0" smtClean="0">
                <a:solidFill>
                  <a:srgbClr val="8B0000"/>
                </a:solidFill>
                <a:latin typeface="Verdana"/>
              </a:rPr>
              <a:t>package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) </a:t>
            </a:r>
            <a:r>
              <a:rPr lang="en-US" sz="1200" dirty="0" smtClean="0">
                <a:solidFill>
                  <a:srgbClr val="00008B"/>
                </a:solidFill>
                <a:latin typeface="Verdana"/>
              </a:rPr>
              <a:t>load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pkg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);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	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err="1" smtClean="0">
                <a:solidFill>
                  <a:srgbClr val="8B0000"/>
                </a:solidFill>
                <a:latin typeface="Verdana"/>
              </a:rPr>
              <a:t>HotfixInfo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dirty="0" smtClean="0">
                <a:solidFill>
                  <a:srgbClr val="00008B"/>
                </a:solidFill>
                <a:latin typeface="Verdana"/>
              </a:rPr>
              <a:t>info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pkg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patchnumber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);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info.extensionVersion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= </a:t>
            </a:r>
            <a:r>
              <a:rPr lang="en-US" sz="1200" dirty="0" smtClean="0">
                <a:solidFill>
                  <a:srgbClr val="00008B"/>
                </a:solidFill>
                <a:latin typeface="Verdana"/>
              </a:rPr>
              <a:t>version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(2, 4, 0);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info.defs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&lt;&lt;? </a:t>
            </a:r>
            <a:r>
              <a:rPr lang="en-US" sz="1200" dirty="0" smtClean="0">
                <a:solidFill>
                  <a:srgbClr val="8B0000"/>
                </a:solidFill>
                <a:latin typeface="Verdana"/>
              </a:rPr>
              <a:t>function(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pkg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, </a:t>
            </a:r>
            <a:r>
              <a:rPr lang="en-US" sz="1200" i="1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1200" i="1" dirty="0" err="1" smtClean="0">
                <a:solidFill>
                  <a:srgbClr val="6E4600"/>
                </a:solidFill>
                <a:latin typeface="Verdana"/>
              </a:rPr>
              <a:t>coreIdleStep</a:t>
            </a:r>
            <a:r>
              <a:rPr lang="en-US" sz="1200" i="1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1200" i="1" dirty="0" smtClean="0">
                <a:solidFill>
                  <a:srgbClr val="000000"/>
                </a:solidFill>
                <a:latin typeface="Verdana"/>
              </a:rPr>
              <a:t>);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	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err="1" smtClean="0">
                <a:solidFill>
                  <a:srgbClr val="00008B"/>
                </a:solidFill>
                <a:latin typeface="Verdana"/>
              </a:rPr>
              <a:t>buildHotfix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(info, </a:t>
            </a:r>
            <a:r>
              <a:rPr lang="en-US" sz="1200" i="1" dirty="0" smtClean="0">
                <a:solidFill>
                  <a:srgbClr val="6E4600"/>
                </a:solidFill>
                <a:latin typeface="Verdana"/>
              </a:rPr>
              <a:t>"CET Core </a:t>
            </a:r>
            <a:r>
              <a:rPr lang="en-US" sz="1200" i="1" dirty="0" err="1" smtClean="0">
                <a:solidFill>
                  <a:srgbClr val="6E4600"/>
                </a:solidFill>
                <a:latin typeface="Verdana"/>
              </a:rPr>
              <a:t>Hotfix</a:t>
            </a:r>
            <a:r>
              <a:rPr lang="en-US" sz="1200" i="1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1200" i="1" dirty="0" smtClean="0">
                <a:solidFill>
                  <a:srgbClr val="000000"/>
                </a:solidFill>
                <a:latin typeface="Verdana"/>
              </a:rPr>
              <a:t>);</a:t>
            </a:r>
          </a:p>
          <a:p>
            <a:pPr>
              <a:buNone/>
            </a:pPr>
            <a:endParaRPr lang="en-US" sz="1200" dirty="0" smtClean="0">
              <a:solidFill>
                <a:srgbClr val="000000"/>
              </a:solidFill>
              <a:latin typeface="Verdana"/>
            </a:endParaRPr>
          </a:p>
          <a:p>
            <a:pPr>
              <a:buNone/>
            </a:pPr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4572000"/>
            <a:ext cx="6172200" cy="96949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182880" rtlCol="0">
            <a:spAutoFit/>
          </a:bodyPr>
          <a:lstStyle/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cm&gt; Build 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hotfix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number 1 for CET Core 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Hotfix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...</a:t>
            </a:r>
          </a:p>
          <a:p>
            <a:pPr>
              <a:buNone/>
            </a:pPr>
            <a:r>
              <a:rPr lang="en-US" sz="1200" i="1" dirty="0" smtClean="0">
                <a:solidFill>
                  <a:srgbClr val="006400"/>
                </a:solidFill>
                <a:latin typeface="Verdana"/>
              </a:rPr>
              <a:t>make "c:\cmWriteExt\_cmLibTmp\cm.core.1.18.00-01.cmpatch"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Created [CET Core Hotfix;2.04.00;cm.core;001.cmfix] - 15.4 KB</a:t>
            </a:r>
          </a:p>
          <a:p>
            <a:endParaRPr lang="en-US" sz="1200" dirty="0"/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200" i="1" dirty="0" smtClean="0">
                <a:solidFill>
                  <a:srgbClr val="006400"/>
                </a:solidFill>
                <a:latin typeface="Verdana"/>
              </a:rPr>
              <a:t>/**</a:t>
            </a:r>
          </a:p>
          <a:p>
            <a:pPr>
              <a:buNone/>
            </a:pPr>
            <a:r>
              <a:rPr lang="en-US" sz="1200" i="1" dirty="0" smtClean="0">
                <a:solidFill>
                  <a:srgbClr val="006400"/>
                </a:solidFill>
                <a:latin typeface="Verdana"/>
              </a:rPr>
              <a:t> * Price display button.</a:t>
            </a:r>
          </a:p>
          <a:p>
            <a:pPr>
              <a:buNone/>
            </a:pPr>
            <a:r>
              <a:rPr lang="en-US" sz="1200" i="1" dirty="0" smtClean="0">
                <a:solidFill>
                  <a:srgbClr val="006400"/>
                </a:solidFill>
                <a:latin typeface="Verdana"/>
              </a:rPr>
              <a:t> */</a:t>
            </a:r>
            <a:endParaRPr lang="en-US" sz="1200" i="1" dirty="0" smtClean="0">
              <a:solidFill>
                <a:srgbClr val="000000"/>
              </a:solidFill>
              <a:latin typeface="Verdana"/>
            </a:endParaRPr>
          </a:p>
          <a:p>
            <a:pPr>
              <a:buNone/>
            </a:pPr>
            <a:r>
              <a:rPr lang="en-US" sz="1200" b="1" dirty="0" smtClean="0">
                <a:solidFill>
                  <a:srgbClr val="00008B"/>
                </a:solidFill>
                <a:latin typeface="Verdana"/>
              </a:rPr>
              <a:t>private</a:t>
            </a:r>
            <a:r>
              <a:rPr lang="en-US" sz="1200" b="1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b="1" dirty="0" smtClean="0">
                <a:solidFill>
                  <a:srgbClr val="0000CD"/>
                </a:solidFill>
                <a:latin typeface="Verdana"/>
              </a:rPr>
              <a:t>class</a:t>
            </a:r>
            <a:r>
              <a:rPr lang="en-US" sz="1200" b="1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b="1" dirty="0" err="1" smtClean="0">
                <a:solidFill>
                  <a:srgbClr val="8B0000"/>
                </a:solidFill>
                <a:latin typeface="Verdana"/>
              </a:rPr>
              <a:t>PriceDisplayButton</a:t>
            </a:r>
            <a:r>
              <a:rPr lang="en-US" sz="1200" b="1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b="1" dirty="0" smtClean="0">
                <a:solidFill>
                  <a:srgbClr val="00008B"/>
                </a:solidFill>
                <a:latin typeface="Verdana"/>
              </a:rPr>
              <a:t>extends</a:t>
            </a:r>
            <a:r>
              <a:rPr lang="en-US" sz="1200" b="1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b="1" dirty="0" smtClean="0">
                <a:solidFill>
                  <a:srgbClr val="8B0000"/>
                </a:solidFill>
                <a:latin typeface="Verdana"/>
              </a:rPr>
              <a:t>Button</a:t>
            </a:r>
            <a:r>
              <a:rPr lang="en-US" sz="1200" b="1" dirty="0" smtClean="0">
                <a:solidFill>
                  <a:srgbClr val="000000"/>
                </a:solidFill>
                <a:latin typeface="Verdana"/>
              </a:rPr>
              <a:t> {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…</a:t>
            </a:r>
            <a:endParaRPr lang="en-US" sz="1200" dirty="0" smtClean="0">
              <a:solidFill>
                <a:srgbClr val="000000"/>
              </a:solidFill>
              <a:latin typeface="Verdana"/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i="1" dirty="0" smtClean="0">
                <a:solidFill>
                  <a:srgbClr val="006400"/>
                </a:solidFill>
                <a:latin typeface="Verdana"/>
              </a:rPr>
              <a:t>/**</a:t>
            </a:r>
          </a:p>
          <a:p>
            <a:pPr>
              <a:buNone/>
            </a:pPr>
            <a:r>
              <a:rPr lang="en-US" sz="1200" i="1" dirty="0" smtClean="0">
                <a:solidFill>
                  <a:srgbClr val="006400"/>
                </a:solidFill>
                <a:latin typeface="Verdana"/>
              </a:rPr>
              <a:t>     * Mouse entered button. If dragging then draw the button again inverted.</a:t>
            </a:r>
          </a:p>
          <a:p>
            <a:pPr>
              <a:buNone/>
            </a:pPr>
            <a:r>
              <a:rPr lang="en-US" sz="1200" i="1" dirty="0" smtClean="0">
                <a:solidFill>
                  <a:srgbClr val="006400"/>
                </a:solidFill>
                <a:latin typeface="Verdana"/>
              </a:rPr>
              <a:t>     */</a:t>
            </a:r>
            <a:endParaRPr lang="en-US" sz="1200" i="1" dirty="0" smtClean="0">
              <a:solidFill>
                <a:srgbClr val="000000"/>
              </a:solidFill>
              <a:latin typeface="Verdana"/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smtClean="0">
                <a:solidFill>
                  <a:srgbClr val="00008B"/>
                </a:solidFill>
                <a:latin typeface="Verdana"/>
              </a:rPr>
              <a:t>public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dirty="0" smtClean="0">
                <a:solidFill>
                  <a:srgbClr val="8B0000"/>
                </a:solidFill>
                <a:latin typeface="Verdana"/>
              </a:rPr>
              <a:t>void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b="1" dirty="0" smtClean="0">
                <a:solidFill>
                  <a:srgbClr val="00008B"/>
                </a:solidFill>
                <a:latin typeface="Verdana"/>
              </a:rPr>
              <a:t>enter</a:t>
            </a:r>
            <a:r>
              <a:rPr lang="en-US" sz="1200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200" b="1" dirty="0" err="1" smtClean="0">
                <a:solidFill>
                  <a:srgbClr val="8B0000"/>
                </a:solidFill>
                <a:latin typeface="Verdana"/>
              </a:rPr>
              <a:t>pointI</a:t>
            </a:r>
            <a:r>
              <a:rPr lang="en-US" sz="1200" b="1" dirty="0" smtClean="0">
                <a:solidFill>
                  <a:srgbClr val="000000"/>
                </a:solidFill>
                <a:latin typeface="Verdana"/>
              </a:rPr>
              <a:t> p) {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	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smtClean="0">
                <a:solidFill>
                  <a:srgbClr val="0000CD"/>
                </a:solidFill>
                <a:latin typeface="Verdana"/>
              </a:rPr>
              <a:t>if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helpIcon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dirty="0" smtClean="0">
                <a:solidFill>
                  <a:srgbClr val="0000CD"/>
                </a:solidFill>
                <a:latin typeface="Verdana"/>
              </a:rPr>
              <a:t>and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helpIcon.visible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) {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	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…</a:t>
            </a:r>
            <a:endParaRPr lang="en-US" sz="1200" dirty="0" smtClean="0">
              <a:solidFill>
                <a:srgbClr val="000000"/>
              </a:solidFill>
              <a:latin typeface="Verdana"/>
            </a:endParaRPr>
          </a:p>
          <a:p>
            <a:pPr>
              <a:buNone/>
            </a:pPr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Patching methods …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4648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</a:t>
            </a:r>
            <a:r>
              <a:rPr lang="en-US" sz="1200" dirty="0" smtClean="0">
                <a:solidFill>
                  <a:srgbClr val="00008B"/>
                </a:solidFill>
                <a:latin typeface="Verdana"/>
              </a:rPr>
              <a:t>use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b="1" dirty="0" smtClean="0">
                <a:solidFill>
                  <a:srgbClr val="8B0000"/>
                </a:solidFill>
                <a:latin typeface="Verdana"/>
              </a:rPr>
              <a:t>cm: </a:t>
            </a:r>
            <a:r>
              <a:rPr lang="en-US" sz="1200" b="1" dirty="0" err="1" smtClean="0">
                <a:solidFill>
                  <a:srgbClr val="8B0000"/>
                </a:solidFill>
                <a:latin typeface="Verdana"/>
              </a:rPr>
              <a:t>io</a:t>
            </a:r>
            <a:r>
              <a:rPr lang="en-US" sz="1200" b="1" dirty="0" smtClean="0">
                <a:solidFill>
                  <a:srgbClr val="8B0000"/>
                </a:solidFill>
                <a:latin typeface="Verdana"/>
              </a:rPr>
              <a:t>, runtime, extension</a:t>
            </a:r>
            <a:r>
              <a:rPr lang="en-US" sz="1200" b="1" dirty="0" smtClean="0">
                <a:solidFill>
                  <a:srgbClr val="000000"/>
                </a:solidFill>
                <a:latin typeface="Verdana"/>
              </a:rPr>
              <a:t>;</a:t>
            </a:r>
          </a:p>
          <a:p>
            <a:pPr>
              <a:buNone/>
            </a:pPr>
            <a:endParaRPr lang="en-US" sz="1200" dirty="0" smtClean="0">
              <a:solidFill>
                <a:srgbClr val="000000"/>
              </a:solidFill>
              <a:latin typeface="Verdana"/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err="1" smtClean="0">
                <a:solidFill>
                  <a:srgbClr val="8B0000"/>
                </a:solidFill>
                <a:latin typeface="Verdana"/>
              </a:rPr>
              <a:t>int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patchnumber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= 2;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smtClean="0">
                <a:solidFill>
                  <a:srgbClr val="8B0000"/>
                </a:solidFill>
                <a:latin typeface="Verdana"/>
              </a:rPr>
              <a:t>symbol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pkg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= #</a:t>
            </a:r>
            <a:r>
              <a:rPr lang="en-US" sz="1200" i="1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1200" i="1" dirty="0" err="1" smtClean="0">
                <a:solidFill>
                  <a:srgbClr val="6E4600"/>
                </a:solidFill>
                <a:latin typeface="Verdana"/>
              </a:rPr>
              <a:t>cm.application</a:t>
            </a:r>
            <a:r>
              <a:rPr lang="en-US" sz="1200" i="1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1200" i="1" dirty="0" smtClean="0">
                <a:solidFill>
                  <a:srgbClr val="000000"/>
                </a:solidFill>
                <a:latin typeface="Verdana"/>
              </a:rPr>
              <a:t>;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smtClean="0">
                <a:solidFill>
                  <a:srgbClr val="0000CD"/>
                </a:solidFill>
                <a:latin typeface="Verdana"/>
              </a:rPr>
              <a:t>if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(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pkg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!= #:</a:t>
            </a:r>
            <a:r>
              <a:rPr lang="en-US" sz="1200" dirty="0" smtClean="0">
                <a:solidFill>
                  <a:srgbClr val="8B0000"/>
                </a:solidFill>
                <a:latin typeface="Verdana"/>
              </a:rPr>
              <a:t>package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) </a:t>
            </a:r>
            <a:r>
              <a:rPr lang="en-US" sz="1200" dirty="0" smtClean="0">
                <a:solidFill>
                  <a:srgbClr val="00008B"/>
                </a:solidFill>
                <a:latin typeface="Verdana"/>
              </a:rPr>
              <a:t>load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pkg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);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	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err="1" smtClean="0">
                <a:solidFill>
                  <a:srgbClr val="8B0000"/>
                </a:solidFill>
                <a:latin typeface="Verdana"/>
              </a:rPr>
              <a:t>HotfixInfo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dirty="0" smtClean="0">
                <a:solidFill>
                  <a:srgbClr val="00008B"/>
                </a:solidFill>
                <a:latin typeface="Verdana"/>
              </a:rPr>
              <a:t>info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pkg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patchnumber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);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info.extensionVersion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= </a:t>
            </a:r>
            <a:r>
              <a:rPr lang="en-US" sz="1200" dirty="0" smtClean="0">
                <a:solidFill>
                  <a:srgbClr val="00008B"/>
                </a:solidFill>
                <a:latin typeface="Verdana"/>
              </a:rPr>
              <a:t>version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(2, 4, 0);</a:t>
            </a:r>
          </a:p>
          <a:p>
            <a:pPr>
              <a:buNone/>
            </a:pPr>
            <a:endParaRPr lang="en-US" sz="1200" dirty="0" smtClean="0">
              <a:solidFill>
                <a:srgbClr val="000000"/>
              </a:solidFill>
              <a:latin typeface="Verdana"/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err="1" smtClean="0">
                <a:solidFill>
                  <a:srgbClr val="8B0000"/>
                </a:solidFill>
                <a:latin typeface="Verdana"/>
              </a:rPr>
              <a:t>SrcRef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1200" dirty="0" err="1" smtClean="0">
                <a:solidFill>
                  <a:srgbClr val="00008B"/>
                </a:solidFill>
                <a:latin typeface="Verdana"/>
              </a:rPr>
              <a:t>src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200" dirty="0" err="1" smtClean="0">
                <a:solidFill>
                  <a:srgbClr val="00008B"/>
                </a:solidFill>
                <a:latin typeface="Verdana"/>
              </a:rPr>
              <a:t>getCuId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pkg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, </a:t>
            </a:r>
            <a:r>
              <a:rPr lang="en-US" sz="1200" i="1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1200" i="1" dirty="0" err="1" smtClean="0">
                <a:solidFill>
                  <a:srgbClr val="6E4600"/>
                </a:solidFill>
                <a:latin typeface="Verdana"/>
              </a:rPr>
              <a:t>buildStdPriceDisplay</a:t>
            </a:r>
            <a:r>
              <a:rPr lang="en-US" sz="1200" i="1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1200" i="1" dirty="0" smtClean="0">
                <a:solidFill>
                  <a:srgbClr val="000000"/>
                </a:solidFill>
                <a:latin typeface="Verdana"/>
              </a:rPr>
              <a:t>), 0);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smtClean="0">
                <a:solidFill>
                  <a:srgbClr val="8B0000"/>
                </a:solidFill>
                <a:latin typeface="Verdana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c = </a:t>
            </a:r>
            <a:r>
              <a:rPr lang="en-US" sz="1200" dirty="0" smtClean="0">
                <a:solidFill>
                  <a:srgbClr val="0000CD"/>
                </a:solidFill>
                <a:latin typeface="Verdana"/>
              </a:rPr>
              <a:t>class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pkg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, </a:t>
            </a:r>
            <a:r>
              <a:rPr lang="en-US" sz="1200" i="1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1200" i="1" dirty="0" err="1" smtClean="0">
                <a:solidFill>
                  <a:srgbClr val="6E4600"/>
                </a:solidFill>
                <a:latin typeface="Verdana"/>
              </a:rPr>
              <a:t>PriceDisplayButton</a:t>
            </a:r>
            <a:r>
              <a:rPr lang="en-US" sz="1200" i="1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1200" i="1" dirty="0" smtClean="0">
                <a:solidFill>
                  <a:srgbClr val="000000"/>
                </a:solidFill>
                <a:latin typeface="Verdana"/>
              </a:rPr>
              <a:t>, </a:t>
            </a:r>
            <a:r>
              <a:rPr lang="en-US" sz="1200" i="1" dirty="0" err="1" smtClean="0">
                <a:solidFill>
                  <a:srgbClr val="000000"/>
                </a:solidFill>
                <a:latin typeface="Verdana"/>
              </a:rPr>
              <a:t>src</a:t>
            </a:r>
            <a:r>
              <a:rPr lang="en-US" sz="1200" i="1" dirty="0" smtClean="0">
                <a:solidFill>
                  <a:srgbClr val="000000"/>
                </a:solidFill>
                <a:latin typeface="Verdana"/>
              </a:rPr>
              <a:t>);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smtClean="0">
                <a:solidFill>
                  <a:srgbClr val="8B0000"/>
                </a:solidFill>
                <a:latin typeface="Verdana"/>
              </a:rPr>
              <a:t>Method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m = c ? 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c.</a:t>
            </a:r>
            <a:r>
              <a:rPr lang="en-US" sz="1200" dirty="0" err="1" smtClean="0">
                <a:solidFill>
                  <a:srgbClr val="00008B"/>
                </a:solidFill>
                <a:latin typeface="Verdana"/>
              </a:rPr>
              <a:t>getMethod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200" i="1" dirty="0" smtClean="0">
                <a:solidFill>
                  <a:srgbClr val="6E4600"/>
                </a:solidFill>
                <a:latin typeface="Verdana"/>
              </a:rPr>
              <a:t>"enter"</a:t>
            </a:r>
            <a:r>
              <a:rPr lang="en-US" sz="1200" i="1" dirty="0" smtClean="0">
                <a:solidFill>
                  <a:srgbClr val="000000"/>
                </a:solidFill>
                <a:latin typeface="Verdana"/>
              </a:rPr>
              <a:t>, </a:t>
            </a:r>
            <a:r>
              <a:rPr lang="en-US" sz="1200" i="1" dirty="0" smtClean="0">
                <a:solidFill>
                  <a:srgbClr val="FF0000"/>
                </a:solidFill>
                <a:latin typeface="Verdana"/>
              </a:rPr>
              <a:t>true</a:t>
            </a:r>
            <a:r>
              <a:rPr lang="en-US" sz="1200" i="1" dirty="0" smtClean="0">
                <a:solidFill>
                  <a:srgbClr val="000000"/>
                </a:solidFill>
                <a:latin typeface="Verdana"/>
              </a:rPr>
              <a:t>) : </a:t>
            </a:r>
            <a:r>
              <a:rPr lang="en-US" sz="1200" i="1" dirty="0" smtClean="0">
                <a:solidFill>
                  <a:srgbClr val="FF0000"/>
                </a:solidFill>
                <a:latin typeface="Verdana"/>
              </a:rPr>
              <a:t>null</a:t>
            </a:r>
            <a:r>
              <a:rPr lang="en-US" sz="1200" i="1" dirty="0" smtClean="0">
                <a:solidFill>
                  <a:srgbClr val="000000"/>
                </a:solidFill>
                <a:latin typeface="Verdana"/>
              </a:rPr>
              <a:t>;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1200" dirty="0" err="1" smtClean="0">
                <a:solidFill>
                  <a:srgbClr val="000000"/>
                </a:solidFill>
                <a:latin typeface="Verdana"/>
              </a:rPr>
              <a:t>info.defs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 &lt;&lt;? m;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	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8B"/>
                </a:solidFill>
                <a:latin typeface="Verdana"/>
              </a:rPr>
              <a:t>    </a:t>
            </a:r>
            <a:r>
              <a:rPr lang="en-US" sz="1200" dirty="0" err="1" smtClean="0">
                <a:solidFill>
                  <a:srgbClr val="00008B"/>
                </a:solidFill>
                <a:latin typeface="Verdana"/>
              </a:rPr>
              <a:t>buildHotfix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(info</a:t>
            </a:r>
            <a:r>
              <a:rPr lang="en-US" sz="1200" dirty="0" smtClean="0">
                <a:solidFill>
                  <a:srgbClr val="000000"/>
                </a:solidFill>
                <a:latin typeface="Verdana"/>
              </a:rPr>
              <a:t>, </a:t>
            </a:r>
            <a:r>
              <a:rPr lang="en-US" sz="1200" i="1" dirty="0" smtClean="0">
                <a:solidFill>
                  <a:srgbClr val="6E4600"/>
                </a:solidFill>
                <a:latin typeface="Verdana"/>
              </a:rPr>
              <a:t>"CET Core </a:t>
            </a:r>
            <a:r>
              <a:rPr lang="en-US" sz="1200" i="1" dirty="0" err="1" smtClean="0">
                <a:solidFill>
                  <a:srgbClr val="6E4600"/>
                </a:solidFill>
                <a:latin typeface="Verdana"/>
              </a:rPr>
              <a:t>Hotfix</a:t>
            </a:r>
            <a:r>
              <a:rPr lang="en-US" sz="1200" i="1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1200" i="1" dirty="0" smtClean="0">
                <a:solidFill>
                  <a:srgbClr val="000000"/>
                </a:solidFill>
                <a:latin typeface="Verdana"/>
              </a:rPr>
              <a:t>);</a:t>
            </a:r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Patching methods …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5486400" y="2819400"/>
            <a:ext cx="6553200" cy="2514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tIns="182880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64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/**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64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* Price display button.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64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*/</a:t>
            </a:r>
            <a:endParaRPr kumimoji="0" lang="en-US" sz="900" b="0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private</a:t>
            </a: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D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class</a:t>
            </a: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B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PriceDisplayButton</a:t>
            </a: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extends</a:t>
            </a: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B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Button</a:t>
            </a: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{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…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</a:t>
            </a: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64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/**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64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 * Mouse entered button. If dragging then draw the button again inverted.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64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 */</a:t>
            </a:r>
            <a:endParaRPr kumimoji="0" lang="en-US" sz="900" b="0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public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B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void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enter</a:t>
            </a: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(</a:t>
            </a:r>
            <a:r>
              <a:rPr kumimoji="0" lang="en-US" sz="9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8B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pointI</a:t>
            </a: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p) {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	    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D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if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(</a:t>
            </a:r>
            <a:r>
              <a:rPr kumimoji="0" lang="en-US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helpIcon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D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and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helpIcon.visible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) {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	    …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single purpose of the </a:t>
            </a:r>
            <a:r>
              <a:rPr lang="en-US" dirty="0" err="1" smtClean="0"/>
              <a:t>hotfix</a:t>
            </a:r>
            <a:r>
              <a:rPr lang="en-US" dirty="0" smtClean="0"/>
              <a:t> system is:</a:t>
            </a:r>
          </a:p>
          <a:p>
            <a:r>
              <a:rPr lang="en-US" dirty="0" smtClean="0"/>
              <a:t>Quality!</a:t>
            </a:r>
          </a:p>
          <a:p>
            <a:endParaRPr lang="en-US" dirty="0" smtClean="0"/>
          </a:p>
          <a:p>
            <a:r>
              <a:rPr lang="en-US" dirty="0" smtClean="0"/>
              <a:t>Achieved through fast and smooth </a:t>
            </a:r>
            <a:r>
              <a:rPr lang="en-US" dirty="0" err="1" smtClean="0"/>
              <a:t>bugfixes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untested – for emergency use only</a:t>
            </a:r>
          </a:p>
          <a:p>
            <a:r>
              <a:rPr lang="en-US" dirty="0" smtClean="0"/>
              <a:t>Aimed at small fixes</a:t>
            </a:r>
          </a:p>
          <a:p>
            <a:pPr lvl="1"/>
            <a:r>
              <a:rPr lang="en-US" dirty="0" smtClean="0"/>
              <a:t>Access violations etc</a:t>
            </a:r>
          </a:p>
          <a:p>
            <a:r>
              <a:rPr lang="en-US" dirty="0" smtClean="0"/>
              <a:t>No seatbelts, no airbags …</a:t>
            </a:r>
          </a:p>
          <a:p>
            <a:pPr lvl="1"/>
            <a:r>
              <a:rPr lang="en-US" dirty="0" smtClean="0"/>
              <a:t>Not too difficult to break</a:t>
            </a:r>
          </a:p>
          <a:p>
            <a:r>
              <a:rPr lang="en-US" dirty="0" smtClean="0"/>
              <a:t>Lack of automation</a:t>
            </a:r>
          </a:p>
          <a:p>
            <a:pPr lvl="1"/>
            <a:r>
              <a:rPr lang="en-US" dirty="0" smtClean="0"/>
              <a:t>You have to manage patch numbers by yourselves</a:t>
            </a:r>
          </a:p>
          <a:p>
            <a:r>
              <a:rPr lang="en-US" dirty="0" smtClean="0"/>
              <a:t>Global distribution</a:t>
            </a:r>
          </a:p>
          <a:p>
            <a:pPr lvl="1"/>
            <a:r>
              <a:rPr lang="en-US" dirty="0" smtClean="0"/>
              <a:t>STC users will download HW </a:t>
            </a:r>
            <a:r>
              <a:rPr lang="en-US" dirty="0" err="1" smtClean="0"/>
              <a:t>hotfixes</a:t>
            </a:r>
            <a:r>
              <a:rPr lang="en-US" dirty="0" smtClean="0"/>
              <a:t> etc …</a:t>
            </a:r>
          </a:p>
          <a:p>
            <a:pPr lvl="1"/>
            <a:r>
              <a:rPr lang="en-US" dirty="0" smtClean="0"/>
              <a:t>But server redirection are available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Risks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will always be bugs</a:t>
            </a:r>
          </a:p>
          <a:p>
            <a:r>
              <a:rPr lang="en-US" dirty="0" smtClean="0"/>
              <a:t>But many bugs are easy to fix</a:t>
            </a:r>
          </a:p>
          <a:p>
            <a:r>
              <a:rPr lang="en-US" dirty="0" smtClean="0"/>
              <a:t>Updating an extension takes a long time</a:t>
            </a:r>
          </a:p>
          <a:p>
            <a:pPr lvl="1"/>
            <a:r>
              <a:rPr lang="en-US" dirty="0" smtClean="0"/>
              <a:t>Download and install</a:t>
            </a:r>
          </a:p>
          <a:p>
            <a:pPr lvl="1"/>
            <a:r>
              <a:rPr lang="en-US" dirty="0" smtClean="0"/>
              <a:t>And the painful clean restart</a:t>
            </a:r>
          </a:p>
          <a:p>
            <a:pPr lvl="1"/>
            <a:r>
              <a:rPr lang="en-US" dirty="0" smtClean="0"/>
              <a:t>Doesn’t even matter how small the changes was …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 we have a reload system? 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Reload is a complex operation</a:t>
            </a:r>
          </a:p>
          <a:p>
            <a:r>
              <a:rPr lang="en-US" dirty="0" smtClean="0"/>
              <a:t>And not 100% reliable</a:t>
            </a:r>
          </a:p>
          <a:p>
            <a:pPr lvl="1"/>
            <a:r>
              <a:rPr lang="en-US" dirty="0" smtClean="0"/>
              <a:t>Developers have to do clean sometimes too …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So … not good enough for release!</a:t>
            </a:r>
          </a:p>
          <a:p>
            <a:r>
              <a:rPr lang="en-US" dirty="0" smtClean="0"/>
              <a:t>Main complexity derives from:</a:t>
            </a:r>
          </a:p>
          <a:p>
            <a:pPr lvl="1"/>
            <a:r>
              <a:rPr lang="en-US" dirty="0" smtClean="0"/>
              <a:t>Interface changes (rebind callers)</a:t>
            </a:r>
          </a:p>
          <a:p>
            <a:pPr lvl="1"/>
            <a:r>
              <a:rPr lang="en-US" dirty="0" smtClean="0"/>
              <a:t>Class layout changes (patch all instances)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But reloading a function body is easy!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Reload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believe we can do reload </a:t>
            </a:r>
            <a:r>
              <a:rPr lang="en-US" dirty="0" err="1" smtClean="0"/>
              <a:t>cmlibs</a:t>
            </a:r>
            <a:r>
              <a:rPr lang="en-US" dirty="0" smtClean="0"/>
              <a:t> …</a:t>
            </a:r>
          </a:p>
          <a:p>
            <a:r>
              <a:rPr lang="en-US" dirty="0" smtClean="0"/>
              <a:t>If the patch only contains code</a:t>
            </a:r>
          </a:p>
          <a:p>
            <a:pPr lvl="1"/>
            <a:r>
              <a:rPr lang="en-US" dirty="0" smtClean="0"/>
              <a:t>Code in functions</a:t>
            </a:r>
          </a:p>
          <a:p>
            <a:pPr lvl="1"/>
            <a:r>
              <a:rPr lang="en-US" dirty="0" smtClean="0"/>
              <a:t>Code in finals</a:t>
            </a:r>
          </a:p>
          <a:p>
            <a:pPr lvl="1"/>
            <a:r>
              <a:rPr lang="en-US" dirty="0" smtClean="0"/>
              <a:t>Code in methods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Patching system version 1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patch is a </a:t>
            </a:r>
            <a:r>
              <a:rPr lang="en-US" dirty="0" err="1" smtClean="0"/>
              <a:t>cmlib</a:t>
            </a:r>
            <a:r>
              <a:rPr lang="en-US" dirty="0" smtClean="0"/>
              <a:t> containing only code</a:t>
            </a:r>
          </a:p>
          <a:p>
            <a:r>
              <a:rPr lang="en-US" dirty="0" smtClean="0"/>
              <a:t>It is a modification of a known package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cmpatch</a:t>
            </a:r>
            <a:r>
              <a:rPr lang="en-US" dirty="0" smtClean="0"/>
              <a:t> file contains:</a:t>
            </a:r>
          </a:p>
          <a:p>
            <a:pPr lvl="1"/>
            <a:r>
              <a:rPr lang="en-US" dirty="0" smtClean="0"/>
              <a:t>The name of the package it applies to</a:t>
            </a:r>
          </a:p>
          <a:p>
            <a:pPr lvl="1"/>
            <a:r>
              <a:rPr lang="en-US" dirty="0" smtClean="0"/>
              <a:t>The package version of </a:t>
            </a:r>
            <a:r>
              <a:rPr lang="en-US" dirty="0" err="1" smtClean="0"/>
              <a:t>dito</a:t>
            </a:r>
            <a:endParaRPr lang="en-US" dirty="0" smtClean="0"/>
          </a:p>
          <a:p>
            <a:pPr lvl="1"/>
            <a:r>
              <a:rPr lang="en-US" dirty="0" smtClean="0"/>
              <a:t>A patch number (1, 2, 3…)</a:t>
            </a:r>
          </a:p>
          <a:p>
            <a:pPr lvl="1"/>
            <a:r>
              <a:rPr lang="en-US" dirty="0" smtClean="0"/>
              <a:t>And the altered definitions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patch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hotfix</a:t>
            </a:r>
            <a:r>
              <a:rPr lang="en-US" dirty="0" smtClean="0"/>
              <a:t> contains a number of patches (1)</a:t>
            </a:r>
          </a:p>
          <a:p>
            <a:r>
              <a:rPr lang="en-US" dirty="0" smtClean="0"/>
              <a:t>File type “.</a:t>
            </a:r>
            <a:r>
              <a:rPr lang="en-US" dirty="0" err="1" smtClean="0"/>
              <a:t>cmfix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Bound to an extension</a:t>
            </a:r>
          </a:p>
          <a:p>
            <a:r>
              <a:rPr lang="en-US" dirty="0" smtClean="0"/>
              <a:t>And a package</a:t>
            </a:r>
          </a:p>
          <a:p>
            <a:r>
              <a:rPr lang="en-US" dirty="0" smtClean="0"/>
              <a:t>Both of a specific version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</a:t>
            </a:r>
            <a:r>
              <a:rPr lang="en-US" dirty="0" err="1" smtClean="0"/>
              <a:t>hotfix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Extension</a:t>
            </a:r>
          </a:p>
          <a:p>
            <a:pPr lvl="1"/>
            <a:r>
              <a:rPr lang="en-US" dirty="0" err="1" smtClean="0"/>
              <a:t>cmlib</a:t>
            </a:r>
            <a:endParaRPr lang="en-US" dirty="0" smtClean="0"/>
          </a:p>
          <a:p>
            <a:pPr lvl="1"/>
            <a:r>
              <a:rPr lang="en-US" dirty="0" err="1" smtClean="0"/>
              <a:t>cmlib</a:t>
            </a:r>
            <a:endParaRPr lang="en-US" dirty="0" smtClean="0"/>
          </a:p>
          <a:p>
            <a:pPr lvl="1"/>
            <a:r>
              <a:rPr lang="en-US" dirty="0" err="1" smtClean="0"/>
              <a:t>cmlib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err="1" smtClean="0"/>
              <a:t>Hotfix</a:t>
            </a:r>
            <a:endParaRPr lang="en-US" dirty="0" smtClean="0"/>
          </a:p>
          <a:p>
            <a:pPr lvl="1"/>
            <a:r>
              <a:rPr lang="en-US" dirty="0" err="1" smtClean="0"/>
              <a:t>cmpatch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295400"/>
            <a:ext cx="5486400" cy="166199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scene3d>
            <a:camera prst="orthographicFront"/>
            <a:lightRig rig="freezing" dir="t"/>
          </a:scene3d>
          <a:sp3d prstMaterial="metal">
            <a:bevelT prst="relaxedInset"/>
          </a:sp3d>
        </p:spPr>
        <p:txBody>
          <a:bodyPr wrap="square" tIns="91440" bIns="91440" rtlCol="0">
            <a:spAutoFit/>
          </a:bodyPr>
          <a:lstStyle/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800" i="1" baseline="0" dirty="0" smtClean="0">
                <a:solidFill>
                  <a:srgbClr val="006400"/>
                </a:solidFill>
                <a:latin typeface="Verdana"/>
              </a:rPr>
              <a:t>/**</a:t>
            </a:r>
          </a:p>
          <a:p>
            <a:r>
              <a:rPr lang="en-US" sz="800" i="1" baseline="0" dirty="0" smtClean="0">
                <a:solidFill>
                  <a:srgbClr val="006400"/>
                </a:solidFill>
                <a:latin typeface="Verdana"/>
              </a:rPr>
              <a:t>     * Mouse entered button. If dragging then draw the button again inverted.</a:t>
            </a:r>
          </a:p>
          <a:p>
            <a:r>
              <a:rPr lang="en-US" sz="800" i="1" baseline="0" dirty="0" smtClean="0">
                <a:solidFill>
                  <a:srgbClr val="006400"/>
                </a:solidFill>
                <a:latin typeface="Verdana"/>
              </a:rPr>
              <a:t>     */</a:t>
            </a:r>
            <a:endParaRPr lang="en-US" sz="800" i="1" baseline="0" dirty="0" smtClean="0">
              <a:solidFill>
                <a:srgbClr val="000000"/>
              </a:solidFill>
              <a:latin typeface="Verdana"/>
            </a:endParaRP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800" baseline="0" dirty="0" smtClean="0">
                <a:solidFill>
                  <a:srgbClr val="00008B"/>
                </a:solidFill>
                <a:latin typeface="Verdana"/>
              </a:rPr>
              <a:t>public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800" baseline="0" dirty="0" smtClean="0">
                <a:solidFill>
                  <a:srgbClr val="8B0000"/>
                </a:solidFill>
                <a:latin typeface="Verdana"/>
              </a:rPr>
              <a:t>void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800" baseline="0" dirty="0" smtClean="0">
                <a:solidFill>
                  <a:srgbClr val="00008B"/>
                </a:solidFill>
                <a:latin typeface="Verdana"/>
              </a:rPr>
              <a:t>enter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800" baseline="0" dirty="0" err="1" smtClean="0">
                <a:solidFill>
                  <a:srgbClr val="8B0000"/>
                </a:solidFill>
                <a:latin typeface="Verdana"/>
              </a:rPr>
              <a:t>pointI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p) {</a:t>
            </a:r>
          </a:p>
          <a:p>
            <a:r>
              <a:rPr lang="en-US" sz="800" baseline="0" dirty="0" smtClean="0">
                <a:solidFill>
                  <a:srgbClr val="0000CD"/>
                </a:solidFill>
                <a:latin typeface="Verdana"/>
              </a:rPr>
              <a:t>        if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(</a:t>
            </a:r>
            <a:r>
              <a:rPr lang="en-US" sz="800" baseline="0" dirty="0" err="1" smtClean="0">
                <a:solidFill>
                  <a:srgbClr val="000000"/>
                </a:solidFill>
                <a:latin typeface="Verdana"/>
              </a:rPr>
              <a:t>helpIcon.visible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) {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         </a:t>
            </a:r>
            <a:r>
              <a:rPr lang="en-US" sz="800" baseline="0" dirty="0" err="1" smtClean="0">
                <a:solidFill>
                  <a:srgbClr val="00008B"/>
                </a:solidFill>
                <a:latin typeface="Verdana"/>
              </a:rPr>
              <a:t>setToolTipText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800" baseline="0" dirty="0" err="1" smtClean="0">
                <a:solidFill>
                  <a:srgbClr val="00008B"/>
                </a:solidFill>
                <a:latin typeface="Verdana"/>
              </a:rPr>
              <a:t>getRs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err="1" smtClean="0">
                <a:solidFill>
                  <a:srgbClr val="6E4600"/>
                </a:solidFill>
                <a:latin typeface="Verdana"/>
              </a:rPr>
              <a:t>calculationPriceDisplayHeavyDrawingTip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smtClean="0">
                <a:solidFill>
                  <a:srgbClr val="000000"/>
                </a:solidFill>
                <a:latin typeface="Verdana"/>
              </a:rPr>
              <a:t>, 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err="1" smtClean="0">
                <a:solidFill>
                  <a:srgbClr val="6E4600"/>
                </a:solidFill>
                <a:latin typeface="Verdana"/>
              </a:rPr>
              <a:t>cm.core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smtClean="0">
                <a:solidFill>
                  <a:srgbClr val="000000"/>
                </a:solidFill>
                <a:latin typeface="Verdana"/>
              </a:rPr>
              <a:t>));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         </a:t>
            </a:r>
            <a:r>
              <a:rPr lang="en-US" sz="800" baseline="0" dirty="0" err="1" smtClean="0">
                <a:solidFill>
                  <a:srgbClr val="00008B"/>
                </a:solidFill>
                <a:latin typeface="Verdana"/>
              </a:rPr>
              <a:t>mouseHover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(p);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    } </a:t>
            </a:r>
            <a:r>
              <a:rPr lang="en-US" sz="800" baseline="0" dirty="0" smtClean="0">
                <a:solidFill>
                  <a:srgbClr val="0000CD"/>
                </a:solidFill>
                <a:latin typeface="Verdana"/>
              </a:rPr>
              <a:t>else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{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         </a:t>
            </a:r>
            <a:r>
              <a:rPr lang="en-US" sz="800" baseline="0" dirty="0" err="1" smtClean="0">
                <a:solidFill>
                  <a:srgbClr val="00008B"/>
                </a:solidFill>
                <a:latin typeface="Verdana"/>
              </a:rPr>
              <a:t>setToolTipText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800" baseline="0" dirty="0" err="1" smtClean="0">
                <a:solidFill>
                  <a:srgbClr val="00008B"/>
                </a:solidFill>
                <a:latin typeface="Verdana"/>
              </a:rPr>
              <a:t>getRs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err="1" smtClean="0">
                <a:solidFill>
                  <a:srgbClr val="6E4600"/>
                </a:solidFill>
                <a:latin typeface="Verdana"/>
              </a:rPr>
              <a:t>calculationPriceDisplayTip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smtClean="0">
                <a:solidFill>
                  <a:srgbClr val="000000"/>
                </a:solidFill>
                <a:latin typeface="Verdana"/>
              </a:rPr>
              <a:t>, 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err="1" smtClean="0">
                <a:solidFill>
                  <a:srgbClr val="6E4600"/>
                </a:solidFill>
                <a:latin typeface="Verdana"/>
              </a:rPr>
              <a:t>cm.core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smtClean="0">
                <a:solidFill>
                  <a:srgbClr val="000000"/>
                </a:solidFill>
                <a:latin typeface="Verdana"/>
              </a:rPr>
              <a:t>));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    }</a:t>
            </a:r>
          </a:p>
          <a:p>
            <a:r>
              <a:rPr lang="en-US" sz="800" baseline="0" dirty="0" smtClean="0">
                <a:solidFill>
                  <a:srgbClr val="0000CD"/>
                </a:solidFill>
                <a:latin typeface="Verdana"/>
              </a:rPr>
              <a:t>        super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(p);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}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3135868"/>
            <a:ext cx="1665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Crash report!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295400"/>
            <a:ext cx="5486400" cy="166199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scene3d>
            <a:camera prst="orthographicFront"/>
            <a:lightRig rig="freezing" dir="t"/>
          </a:scene3d>
          <a:sp3d prstMaterial="metal">
            <a:bevelT prst="relaxedInset"/>
          </a:sp3d>
        </p:spPr>
        <p:txBody>
          <a:bodyPr wrap="square" tIns="91440" bIns="91440" rtlCol="0">
            <a:spAutoFit/>
          </a:bodyPr>
          <a:lstStyle/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800" i="1" baseline="0" dirty="0" smtClean="0">
                <a:solidFill>
                  <a:srgbClr val="006400"/>
                </a:solidFill>
                <a:latin typeface="Verdana"/>
              </a:rPr>
              <a:t>/**</a:t>
            </a:r>
          </a:p>
          <a:p>
            <a:r>
              <a:rPr lang="en-US" sz="800" i="1" baseline="0" dirty="0" smtClean="0">
                <a:solidFill>
                  <a:srgbClr val="006400"/>
                </a:solidFill>
                <a:latin typeface="Verdana"/>
              </a:rPr>
              <a:t>     * Mouse entered button. If dragging then draw the button again inverted.</a:t>
            </a:r>
          </a:p>
          <a:p>
            <a:r>
              <a:rPr lang="en-US" sz="800" i="1" baseline="0" dirty="0" smtClean="0">
                <a:solidFill>
                  <a:srgbClr val="006400"/>
                </a:solidFill>
                <a:latin typeface="Verdana"/>
              </a:rPr>
              <a:t>     */</a:t>
            </a:r>
            <a:endParaRPr lang="en-US" sz="800" i="1" baseline="0" dirty="0" smtClean="0">
              <a:solidFill>
                <a:srgbClr val="000000"/>
              </a:solidFill>
              <a:latin typeface="Verdana"/>
            </a:endParaRP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800" baseline="0" dirty="0" smtClean="0">
                <a:solidFill>
                  <a:srgbClr val="00008B"/>
                </a:solidFill>
                <a:latin typeface="Verdana"/>
              </a:rPr>
              <a:t>public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800" baseline="0" dirty="0" smtClean="0">
                <a:solidFill>
                  <a:srgbClr val="8B0000"/>
                </a:solidFill>
                <a:latin typeface="Verdana"/>
              </a:rPr>
              <a:t>void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800" baseline="0" dirty="0" smtClean="0">
                <a:solidFill>
                  <a:srgbClr val="00008B"/>
                </a:solidFill>
                <a:latin typeface="Verdana"/>
              </a:rPr>
              <a:t>enter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800" baseline="0" dirty="0" err="1" smtClean="0">
                <a:solidFill>
                  <a:srgbClr val="8B0000"/>
                </a:solidFill>
                <a:latin typeface="Verdana"/>
              </a:rPr>
              <a:t>pointI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p) {</a:t>
            </a:r>
          </a:p>
          <a:p>
            <a:r>
              <a:rPr lang="en-US" sz="800" baseline="0" dirty="0" smtClean="0">
                <a:solidFill>
                  <a:srgbClr val="0000CD"/>
                </a:solidFill>
                <a:latin typeface="Verdana"/>
              </a:rPr>
              <a:t>        if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(</a:t>
            </a:r>
            <a:r>
              <a:rPr lang="en-US" sz="800" baseline="0" dirty="0" err="1" smtClean="0">
                <a:solidFill>
                  <a:srgbClr val="000000"/>
                </a:solidFill>
                <a:latin typeface="Verdana"/>
              </a:rPr>
              <a:t>helpIcon.visible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) {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         </a:t>
            </a:r>
            <a:r>
              <a:rPr lang="en-US" sz="800" baseline="0" dirty="0" err="1" smtClean="0">
                <a:solidFill>
                  <a:srgbClr val="00008B"/>
                </a:solidFill>
                <a:latin typeface="Verdana"/>
              </a:rPr>
              <a:t>setToolTipText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800" baseline="0" dirty="0" err="1" smtClean="0">
                <a:solidFill>
                  <a:srgbClr val="00008B"/>
                </a:solidFill>
                <a:latin typeface="Verdana"/>
              </a:rPr>
              <a:t>getRs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err="1" smtClean="0">
                <a:solidFill>
                  <a:srgbClr val="6E4600"/>
                </a:solidFill>
                <a:latin typeface="Verdana"/>
              </a:rPr>
              <a:t>calculationPriceDisplayHeavyDrawingTip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smtClean="0">
                <a:solidFill>
                  <a:srgbClr val="000000"/>
                </a:solidFill>
                <a:latin typeface="Verdana"/>
              </a:rPr>
              <a:t>, 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err="1" smtClean="0">
                <a:solidFill>
                  <a:srgbClr val="6E4600"/>
                </a:solidFill>
                <a:latin typeface="Verdana"/>
              </a:rPr>
              <a:t>cm.core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smtClean="0">
                <a:solidFill>
                  <a:srgbClr val="000000"/>
                </a:solidFill>
                <a:latin typeface="Verdana"/>
              </a:rPr>
              <a:t>));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         </a:t>
            </a:r>
            <a:r>
              <a:rPr lang="en-US" sz="800" baseline="0" dirty="0" err="1" smtClean="0">
                <a:solidFill>
                  <a:srgbClr val="00008B"/>
                </a:solidFill>
                <a:latin typeface="Verdana"/>
              </a:rPr>
              <a:t>mouseHover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(p);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    } </a:t>
            </a:r>
            <a:r>
              <a:rPr lang="en-US" sz="800" baseline="0" dirty="0" smtClean="0">
                <a:solidFill>
                  <a:srgbClr val="0000CD"/>
                </a:solidFill>
                <a:latin typeface="Verdana"/>
              </a:rPr>
              <a:t>else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{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         </a:t>
            </a:r>
            <a:r>
              <a:rPr lang="en-US" sz="800" baseline="0" dirty="0" err="1" smtClean="0">
                <a:solidFill>
                  <a:srgbClr val="00008B"/>
                </a:solidFill>
                <a:latin typeface="Verdana"/>
              </a:rPr>
              <a:t>setToolTipText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800" baseline="0" dirty="0" err="1" smtClean="0">
                <a:solidFill>
                  <a:srgbClr val="00008B"/>
                </a:solidFill>
                <a:latin typeface="Verdana"/>
              </a:rPr>
              <a:t>getRs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err="1" smtClean="0">
                <a:solidFill>
                  <a:srgbClr val="6E4600"/>
                </a:solidFill>
                <a:latin typeface="Verdana"/>
              </a:rPr>
              <a:t>calculationPriceDisplayTip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smtClean="0">
                <a:solidFill>
                  <a:srgbClr val="000000"/>
                </a:solidFill>
                <a:latin typeface="Verdana"/>
              </a:rPr>
              <a:t>, 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err="1" smtClean="0">
                <a:solidFill>
                  <a:srgbClr val="6E4600"/>
                </a:solidFill>
                <a:latin typeface="Verdana"/>
              </a:rPr>
              <a:t>cm.core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smtClean="0">
                <a:solidFill>
                  <a:srgbClr val="000000"/>
                </a:solidFill>
                <a:latin typeface="Verdana"/>
              </a:rPr>
              <a:t>));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    }</a:t>
            </a:r>
          </a:p>
          <a:p>
            <a:r>
              <a:rPr lang="en-US" sz="800" baseline="0" dirty="0" smtClean="0">
                <a:solidFill>
                  <a:srgbClr val="0000CD"/>
                </a:solidFill>
                <a:latin typeface="Verdana"/>
              </a:rPr>
              <a:t>        super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(p);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}</a:t>
            </a:r>
            <a:endParaRPr lang="en-US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3733800"/>
            <a:ext cx="5486400" cy="166199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scene3d>
            <a:camera prst="orthographicFront"/>
            <a:lightRig rig="freezing" dir="t"/>
          </a:scene3d>
          <a:sp3d prstMaterial="metal">
            <a:bevelT prst="relaxedInset"/>
          </a:sp3d>
        </p:spPr>
        <p:txBody>
          <a:bodyPr wrap="square" tIns="91440" bIns="91440" rtlCol="0">
            <a:spAutoFit/>
          </a:bodyPr>
          <a:lstStyle/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800" i="1" baseline="0" dirty="0" smtClean="0">
                <a:solidFill>
                  <a:srgbClr val="006400"/>
                </a:solidFill>
                <a:latin typeface="Verdana"/>
              </a:rPr>
              <a:t>/**</a:t>
            </a:r>
          </a:p>
          <a:p>
            <a:r>
              <a:rPr lang="en-US" sz="800" i="1" baseline="0" dirty="0" smtClean="0">
                <a:solidFill>
                  <a:srgbClr val="006400"/>
                </a:solidFill>
                <a:latin typeface="Verdana"/>
              </a:rPr>
              <a:t>     * Mouse entered button. If dragging then draw the button again inverted.</a:t>
            </a:r>
          </a:p>
          <a:p>
            <a:r>
              <a:rPr lang="en-US" sz="800" i="1" baseline="0" dirty="0" smtClean="0">
                <a:solidFill>
                  <a:srgbClr val="006400"/>
                </a:solidFill>
                <a:latin typeface="Verdana"/>
              </a:rPr>
              <a:t>     */</a:t>
            </a:r>
            <a:endParaRPr lang="en-US" sz="800" i="1" baseline="0" dirty="0" smtClean="0">
              <a:solidFill>
                <a:srgbClr val="000000"/>
              </a:solidFill>
              <a:latin typeface="Verdana"/>
            </a:endParaRP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</a:t>
            </a:r>
            <a:r>
              <a:rPr lang="en-US" sz="800" baseline="0" dirty="0" smtClean="0">
                <a:solidFill>
                  <a:srgbClr val="00008B"/>
                </a:solidFill>
                <a:latin typeface="Verdana"/>
              </a:rPr>
              <a:t>public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800" baseline="0" dirty="0" smtClean="0">
                <a:solidFill>
                  <a:srgbClr val="8B0000"/>
                </a:solidFill>
                <a:latin typeface="Verdana"/>
              </a:rPr>
              <a:t>void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800" baseline="0" dirty="0" smtClean="0">
                <a:solidFill>
                  <a:srgbClr val="00008B"/>
                </a:solidFill>
                <a:latin typeface="Verdana"/>
              </a:rPr>
              <a:t>enter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800" baseline="0" dirty="0" err="1" smtClean="0">
                <a:solidFill>
                  <a:srgbClr val="8B0000"/>
                </a:solidFill>
                <a:latin typeface="Verdana"/>
              </a:rPr>
              <a:t>pointI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p) {</a:t>
            </a:r>
          </a:p>
          <a:p>
            <a:r>
              <a:rPr lang="en-US" sz="800" baseline="0" dirty="0" smtClean="0">
                <a:solidFill>
                  <a:srgbClr val="0000CD"/>
                </a:solidFill>
                <a:latin typeface="Verdana"/>
              </a:rPr>
              <a:t>        if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(</a:t>
            </a:r>
            <a:r>
              <a:rPr lang="en-US" sz="800" b="1" baseline="0" dirty="0" err="1" smtClean="0">
                <a:solidFill>
                  <a:srgbClr val="000000"/>
                </a:solidFill>
                <a:latin typeface="Verdana"/>
              </a:rPr>
              <a:t>helpIcon</a:t>
            </a:r>
            <a:r>
              <a:rPr lang="en-US" sz="800" b="1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800" b="1" baseline="0" dirty="0" smtClean="0">
                <a:solidFill>
                  <a:srgbClr val="0000CD"/>
                </a:solidFill>
                <a:latin typeface="Verdana"/>
              </a:rPr>
              <a:t>and</a:t>
            </a:r>
            <a:r>
              <a:rPr lang="en-US" sz="800" b="1" baseline="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n-US" sz="800" baseline="0" dirty="0" err="1" smtClean="0">
                <a:solidFill>
                  <a:srgbClr val="000000"/>
                </a:solidFill>
                <a:latin typeface="Verdana"/>
              </a:rPr>
              <a:t>helpIcon.visible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) {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         </a:t>
            </a:r>
            <a:r>
              <a:rPr lang="en-US" sz="800" baseline="0" dirty="0" err="1" smtClean="0">
                <a:solidFill>
                  <a:srgbClr val="00008B"/>
                </a:solidFill>
                <a:latin typeface="Verdana"/>
              </a:rPr>
              <a:t>setToolTipText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800" baseline="0" dirty="0" err="1" smtClean="0">
                <a:solidFill>
                  <a:srgbClr val="00008B"/>
                </a:solidFill>
                <a:latin typeface="Verdana"/>
              </a:rPr>
              <a:t>getRs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err="1" smtClean="0">
                <a:solidFill>
                  <a:srgbClr val="6E4600"/>
                </a:solidFill>
                <a:latin typeface="Verdana"/>
              </a:rPr>
              <a:t>calculationPriceDisplayHeavyDrawingTip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smtClean="0">
                <a:solidFill>
                  <a:srgbClr val="000000"/>
                </a:solidFill>
                <a:latin typeface="Verdana"/>
              </a:rPr>
              <a:t>, 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err="1" smtClean="0">
                <a:solidFill>
                  <a:srgbClr val="6E4600"/>
                </a:solidFill>
                <a:latin typeface="Verdana"/>
              </a:rPr>
              <a:t>cm.core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smtClean="0">
                <a:solidFill>
                  <a:srgbClr val="000000"/>
                </a:solidFill>
                <a:latin typeface="Verdana"/>
              </a:rPr>
              <a:t>));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         </a:t>
            </a:r>
            <a:r>
              <a:rPr lang="en-US" sz="800" baseline="0" dirty="0" err="1" smtClean="0">
                <a:solidFill>
                  <a:srgbClr val="00008B"/>
                </a:solidFill>
                <a:latin typeface="Verdana"/>
              </a:rPr>
              <a:t>mouseHover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(p);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    } </a:t>
            </a:r>
            <a:r>
              <a:rPr lang="en-US" sz="800" baseline="0" dirty="0" smtClean="0">
                <a:solidFill>
                  <a:srgbClr val="0000CD"/>
                </a:solidFill>
                <a:latin typeface="Verdana"/>
              </a:rPr>
              <a:t>else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{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         </a:t>
            </a:r>
            <a:r>
              <a:rPr lang="en-US" sz="800" baseline="0" dirty="0" err="1" smtClean="0">
                <a:solidFill>
                  <a:srgbClr val="00008B"/>
                </a:solidFill>
                <a:latin typeface="Verdana"/>
              </a:rPr>
              <a:t>setToolTipText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800" baseline="0" dirty="0" err="1" smtClean="0">
                <a:solidFill>
                  <a:srgbClr val="00008B"/>
                </a:solidFill>
                <a:latin typeface="Verdana"/>
              </a:rPr>
              <a:t>getRs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err="1" smtClean="0">
                <a:solidFill>
                  <a:srgbClr val="6E4600"/>
                </a:solidFill>
                <a:latin typeface="Verdana"/>
              </a:rPr>
              <a:t>calculationPriceDisplayTip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smtClean="0">
                <a:solidFill>
                  <a:srgbClr val="000000"/>
                </a:solidFill>
                <a:latin typeface="Verdana"/>
              </a:rPr>
              <a:t>, 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err="1" smtClean="0">
                <a:solidFill>
                  <a:srgbClr val="6E4600"/>
                </a:solidFill>
                <a:latin typeface="Verdana"/>
              </a:rPr>
              <a:t>cm.core</a:t>
            </a:r>
            <a:r>
              <a:rPr lang="en-US" sz="800" i="1" baseline="0" dirty="0" smtClean="0">
                <a:solidFill>
                  <a:srgbClr val="6E4600"/>
                </a:solidFill>
                <a:latin typeface="Verdana"/>
              </a:rPr>
              <a:t>"</a:t>
            </a:r>
            <a:r>
              <a:rPr lang="en-US" sz="800" i="1" baseline="0" dirty="0" smtClean="0">
                <a:solidFill>
                  <a:srgbClr val="000000"/>
                </a:solidFill>
                <a:latin typeface="Verdana"/>
              </a:rPr>
              <a:t>));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    }</a:t>
            </a:r>
          </a:p>
          <a:p>
            <a:r>
              <a:rPr lang="en-US" sz="800" baseline="0" dirty="0" smtClean="0">
                <a:solidFill>
                  <a:srgbClr val="0000CD"/>
                </a:solidFill>
                <a:latin typeface="Verdana"/>
              </a:rPr>
              <a:t>        super</a:t>
            </a:r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(p);</a:t>
            </a:r>
          </a:p>
          <a:p>
            <a:r>
              <a:rPr lang="en-US" sz="800" baseline="0" dirty="0" smtClean="0">
                <a:solidFill>
                  <a:srgbClr val="000000"/>
                </a:solidFill>
                <a:latin typeface="Verdana"/>
              </a:rPr>
              <a:t>    }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3135868"/>
            <a:ext cx="2327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Crash report … fix: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5562600"/>
            <a:ext cx="180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Publish </a:t>
            </a:r>
            <a:r>
              <a:rPr lang="en-US" dirty="0" err="1" smtClean="0"/>
              <a:t>hotfix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3360</TotalTime>
  <Words>757</Words>
  <Application>Microsoft Office PowerPoint</Application>
  <PresentationFormat>On-screen Show (4:3)</PresentationFormat>
  <Paragraphs>176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CET Hotfix System</vt:lpstr>
      <vt:lpstr>Background</vt:lpstr>
      <vt:lpstr>Reload</vt:lpstr>
      <vt:lpstr>Patching system version 1</vt:lpstr>
      <vt:lpstr>Definition of patch</vt:lpstr>
      <vt:lpstr>Definition of hotfix</vt:lpstr>
      <vt:lpstr>Comparison</vt:lpstr>
      <vt:lpstr>Example</vt:lpstr>
      <vt:lpstr>Example</vt:lpstr>
      <vt:lpstr>Silent distribution</vt:lpstr>
      <vt:lpstr>Silent vs visible</vt:lpstr>
      <vt:lpstr>Example</vt:lpstr>
      <vt:lpstr>Patching methods …</vt:lpstr>
      <vt:lpstr>Patching methods …</vt:lpstr>
      <vt:lpstr>Purpose</vt:lpstr>
      <vt:lpstr>Risks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CET Hotfix System</dc:title>
  <dc:creator>staffan</dc:creator>
  <cp:lastModifiedBy>staffan</cp:lastModifiedBy>
  <cp:revision>305</cp:revision>
  <dcterms:created xsi:type="dcterms:W3CDTF">2010-05-13T15:21:28Z</dcterms:created>
  <dcterms:modified xsi:type="dcterms:W3CDTF">2010-05-19T17:21:01Z</dcterms:modified>
</cp:coreProperties>
</file>